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39"/>
  </p:notesMasterIdLst>
  <p:sldIdLst>
    <p:sldId id="258" r:id="rId2"/>
    <p:sldId id="267" r:id="rId3"/>
    <p:sldId id="257" r:id="rId4"/>
    <p:sldId id="268" r:id="rId5"/>
    <p:sldId id="269" r:id="rId6"/>
    <p:sldId id="270" r:id="rId7"/>
    <p:sldId id="271" r:id="rId8"/>
    <p:sldId id="260" r:id="rId9"/>
    <p:sldId id="261" r:id="rId10"/>
    <p:sldId id="273" r:id="rId11"/>
    <p:sldId id="274" r:id="rId12"/>
    <p:sldId id="262" r:id="rId13"/>
    <p:sldId id="275" r:id="rId14"/>
    <p:sldId id="276" r:id="rId15"/>
    <p:sldId id="263" r:id="rId16"/>
    <p:sldId id="265" r:id="rId17"/>
    <p:sldId id="288" r:id="rId18"/>
    <p:sldId id="266" r:id="rId19"/>
    <p:sldId id="277" r:id="rId20"/>
    <p:sldId id="289" r:id="rId21"/>
    <p:sldId id="298" r:id="rId22"/>
    <p:sldId id="294" r:id="rId23"/>
    <p:sldId id="295" r:id="rId24"/>
    <p:sldId id="296" r:id="rId25"/>
    <p:sldId id="297" r:id="rId26"/>
    <p:sldId id="278" r:id="rId27"/>
    <p:sldId id="279" r:id="rId28"/>
    <p:sldId id="291" r:id="rId29"/>
    <p:sldId id="292" r:id="rId30"/>
    <p:sldId id="280" r:id="rId31"/>
    <p:sldId id="293" r:id="rId32"/>
    <p:sldId id="282" r:id="rId33"/>
    <p:sldId id="284" r:id="rId34"/>
    <p:sldId id="285" r:id="rId35"/>
    <p:sldId id="299" r:id="rId36"/>
    <p:sldId id="300" r:id="rId37"/>
    <p:sldId id="28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48A67E"/>
    <a:srgbClr val="058A03"/>
    <a:srgbClr val="F47C24"/>
    <a:srgbClr val="548235"/>
    <a:srgbClr val="D9D9D9"/>
    <a:srgbClr val="BFBFBF"/>
    <a:srgbClr val="00206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18" autoAdjust="0"/>
    <p:restoredTop sz="82301"/>
  </p:normalViewPr>
  <p:slideViewPr>
    <p:cSldViewPr snapToGrid="0">
      <p:cViewPr varScale="1">
        <p:scale>
          <a:sx n="78" d="100"/>
          <a:sy n="78" d="100"/>
        </p:scale>
        <p:origin x="20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29868737-3E29-4944-B75E-30BDD493E00B}" type="datetimeFigureOut">
              <a:rPr lang="en-US"/>
              <a:t>6/16/20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CA472-7F2E-4E76-B936-E2F0FA71052E}" type="slidenum">
              <a:rPr lang="en-US"/>
              <a:t>‹#›</a:t>
            </a:fld>
            <a:endParaRPr lang="en-US"/>
          </a:p>
        </p:txBody>
      </p:sp>
    </p:spTree>
    <p:extLst>
      <p:ext uri="{BB962C8B-B14F-4D97-AF65-F5344CB8AC3E}">
        <p14:creationId xmlns:p14="http://schemas.microsoft.com/office/powerpoint/2010/main" val="69749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snowflake.com/en/user-guide/tables-clustering-keys.html#reclusterin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ocs.snowflake.com/en/user-guide/tables-auto-reclustering.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snowflake.com/en/sql-reference/sql/alter-view.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docs.snowflake.com/en/sql-reference/sql/alter-materialized-view.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snowflake.com/en/sql-reference/data-types-datetime.html"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snowflake.com/en/user-guide/ui-query-profile.html"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snowflake.com/en/user-guide/tables-temp-transient.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ocs.snowflake.com/en/sql-reference/sql/alter-table.htm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s://docs.snowflake.com/en/sql-reference/constructs/limit.html" TargetMode="External"/><Relationship Id="rId3" Type="http://schemas.openxmlformats.org/officeDocument/2006/relationships/hyperlink" Target="https://docs.snowflake.com/en/sql-reference/operators-subquery.html" TargetMode="External"/><Relationship Id="rId7" Type="http://schemas.openxmlformats.org/officeDocument/2006/relationships/hyperlink" Target="https://docs.snowflake.com/en/sql-reference/constructs/having.html"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docs.snowflake.com/en/sql-reference/constructs/where.html" TargetMode="External"/><Relationship Id="rId5" Type="http://schemas.openxmlformats.org/officeDocument/2006/relationships/hyperlink" Target="https://docs.snowflake.com/en/sql-reference/constructs/group-by.html" TargetMode="External"/><Relationship Id="rId4" Type="http://schemas.openxmlformats.org/officeDocument/2006/relationships/hyperlink" Target="https://docs.snowflake.com/en/sql-reference/sql/select.html"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community.snowflake.com/s/article/How-To-Submit-a-Support-Case-in-Snowflake-Lodg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snowflake.com/en/sql-reference/functions/current_timestamp.html"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docs.snowflake.com/en/sql-reference/functions/uuid_string.html"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snowflake.com/en/sql-reference/functions/count.htm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10</a:t>
            </a:fld>
            <a:endParaRPr lang="en-US"/>
          </a:p>
        </p:txBody>
      </p:sp>
    </p:spTree>
    <p:extLst>
      <p:ext uri="{BB962C8B-B14F-4D97-AF65-F5344CB8AC3E}">
        <p14:creationId xmlns:p14="http://schemas.microsoft.com/office/powerpoint/2010/main" val="4026191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following diagram provides a conceptual example of a table consisting of five micro-partitions with values ranging from A to Z, and illustrates how overlap affects clustering depth: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this diagram illustrates:</a:t>
            </a:r>
          </a:p>
          <a:p>
            <a:r>
              <a:rPr lang="en-US" sz="1200" b="0" i="0" kern="1200" dirty="0">
                <a:solidFill>
                  <a:schemeClr val="tx1"/>
                </a:solidFill>
                <a:effectLst/>
                <a:latin typeface="+mn-lt"/>
                <a:ea typeface="+mn-ea"/>
                <a:cs typeface="+mn-cs"/>
              </a:rPr>
              <a:t>1. At the beginning, the range of values in all the micro-partitions overlap.</a:t>
            </a:r>
          </a:p>
          <a:p>
            <a:r>
              <a:rPr lang="en-US" sz="1200" b="0" i="0" kern="1200" dirty="0">
                <a:solidFill>
                  <a:schemeClr val="tx1"/>
                </a:solidFill>
                <a:effectLst/>
                <a:latin typeface="+mn-lt"/>
                <a:ea typeface="+mn-ea"/>
                <a:cs typeface="+mn-cs"/>
              </a:rPr>
              <a:t>2. As the number of overlapping micro-partitions decreases, the overlap depth decreases.</a:t>
            </a:r>
          </a:p>
          <a:p>
            <a:r>
              <a:rPr lang="en-US" sz="1200" b="0" i="0" kern="1200" dirty="0">
                <a:solidFill>
                  <a:schemeClr val="tx1"/>
                </a:solidFill>
                <a:effectLst/>
                <a:latin typeface="+mn-lt"/>
                <a:ea typeface="+mn-ea"/>
                <a:cs typeface="+mn-cs"/>
              </a:rPr>
              <a:t>3. When there is no overlap in the range of values across all micro-partitions, the micro-partitions are considered to be in a </a:t>
            </a:r>
            <a:r>
              <a:rPr lang="en-US" sz="1200" b="0" i="1" kern="1200" dirty="0">
                <a:solidFill>
                  <a:schemeClr val="tx1"/>
                </a:solidFill>
                <a:effectLst/>
                <a:latin typeface="+mn-lt"/>
                <a:ea typeface="+mn-ea"/>
                <a:cs typeface="+mn-cs"/>
              </a:rPr>
              <a:t>constant state</a:t>
            </a:r>
            <a:r>
              <a:rPr lang="en-US" sz="1200" b="0" i="0" kern="1200" dirty="0">
                <a:solidFill>
                  <a:schemeClr val="tx1"/>
                </a:solidFill>
                <a:effectLst/>
                <a:latin typeface="+mn-lt"/>
                <a:ea typeface="+mn-ea"/>
                <a:cs typeface="+mn-cs"/>
              </a:rPr>
              <a:t> (i.e. they cannot be improved by clustering).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diagram is not intended to represent an actual table. In an actual table, with data contained in a large numbers of micro-partitions, reaching a constant state across all micro-partitions is neither likely nor required to improve query performance.</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11</a:t>
            </a:fld>
            <a:endParaRPr lang="en-US"/>
          </a:p>
        </p:txBody>
      </p:sp>
    </p:spTree>
    <p:extLst>
      <p:ext uri="{BB962C8B-B14F-4D97-AF65-F5344CB8AC3E}">
        <p14:creationId xmlns:p14="http://schemas.microsoft.com/office/powerpoint/2010/main" val="1832613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12</a:t>
            </a:fld>
            <a:endParaRPr lang="en-US"/>
          </a:p>
        </p:txBody>
      </p:sp>
    </p:spTree>
    <p:extLst>
      <p:ext uri="{BB962C8B-B14F-4D97-AF65-F5344CB8AC3E}">
        <p14:creationId xmlns:p14="http://schemas.microsoft.com/office/powerpoint/2010/main" val="2230790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pseudo-example, Snowflake is likely to sort the values in either my_materialized_view.col1 or my_table.col1. For example, if the values in my_table.col1 are sorted, then as the materialized view is being scanned, Snowflake can quickly find the corresponding row in </a:t>
            </a:r>
            <a:r>
              <a:rPr lang="en-US" sz="1200" b="0" i="0" kern="1200" dirty="0" err="1">
                <a:solidFill>
                  <a:schemeClr val="tx1"/>
                </a:solidFill>
                <a:effectLst/>
                <a:latin typeface="+mn-lt"/>
                <a:ea typeface="+mn-ea"/>
                <a:cs typeface="+mn-cs"/>
              </a:rPr>
              <a:t>my_table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more frequently a table is queried, the more benefit clustering provides. However, the more frequently a table changes, the more expensive it will be to keep it clustered. Therefore, clustering is generally most cost-effective for tables that are queried frequently and do not change frequently.</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After you define a clustering key for a table, the rows are not necessarily updated immediately. Snowflake only performs automated maintenance if the table will benefit from the operation. For more details, see </a:t>
            </a:r>
            <a:r>
              <a:rPr lang="en-US" sz="1200" b="0" i="0" u="none" strike="noStrike" kern="1200" dirty="0">
                <a:solidFill>
                  <a:schemeClr val="tx1"/>
                </a:solidFill>
                <a:effectLst/>
                <a:latin typeface="+mn-lt"/>
                <a:ea typeface="+mn-ea"/>
                <a:cs typeface="+mn-cs"/>
                <a:hlinkClick r:id="rId3"/>
              </a:rPr>
              <a:t>Reclustering</a:t>
            </a:r>
            <a:r>
              <a:rPr lang="en-US" sz="1200" b="0" i="0" kern="1200" dirty="0">
                <a:solidFill>
                  <a:schemeClr val="tx1"/>
                </a:solidFill>
                <a:effectLst/>
                <a:latin typeface="+mn-lt"/>
                <a:ea typeface="+mn-ea"/>
                <a:cs typeface="+mn-cs"/>
              </a:rPr>
              <a:t> (in this topic) and </a:t>
            </a:r>
            <a:r>
              <a:rPr lang="en-US" sz="1200" b="0" i="0" u="none" strike="noStrike" kern="1200" dirty="0">
                <a:solidFill>
                  <a:schemeClr val="tx1"/>
                </a:solidFill>
                <a:effectLst/>
                <a:latin typeface="+mn-lt"/>
                <a:ea typeface="+mn-ea"/>
                <a:cs typeface="+mn-cs"/>
                <a:hlinkClick r:id="rId4"/>
              </a:rPr>
              <a:t>Automatic Clustering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13</a:t>
            </a:fld>
            <a:endParaRPr lang="en-US"/>
          </a:p>
        </p:txBody>
      </p:sp>
    </p:spTree>
    <p:extLst>
      <p:ext uri="{BB962C8B-B14F-4D97-AF65-F5344CB8AC3E}">
        <p14:creationId xmlns:p14="http://schemas.microsoft.com/office/powerpoint/2010/main" val="4009339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general, if a column (or expression) has higher cardinality, then maintaining clustering on that column is more expensive.</a:t>
            </a:r>
          </a:p>
          <a:p>
            <a:r>
              <a:rPr lang="en-US" sz="1200" b="0" i="0" kern="1200" dirty="0">
                <a:solidFill>
                  <a:schemeClr val="tx1"/>
                </a:solidFill>
                <a:effectLst/>
                <a:latin typeface="+mn-lt"/>
                <a:ea typeface="+mn-ea"/>
                <a:cs typeface="+mn-cs"/>
              </a:rPr>
              <a:t>The cost of clustering on a unique key might be more than the benefit of clustering on that key, especially if point lookups are not the primary use case for that table.</a:t>
            </a:r>
          </a:p>
          <a:p>
            <a:r>
              <a:rPr lang="en-US" sz="1200" b="0" i="0" kern="1200" dirty="0">
                <a:solidFill>
                  <a:schemeClr val="tx1"/>
                </a:solidFill>
                <a:effectLst/>
                <a:latin typeface="+mn-lt"/>
                <a:ea typeface="+mn-ea"/>
                <a:cs typeface="+mn-cs"/>
              </a:rPr>
              <a:t>If you want to use a column with very high cardinality as a clustering key, Snowflake recommends defining the key as an expression on the column, rather than on the column directly, to reduce the number of distinct values. The expression should preserve the original ordering of the column so that the minimum and maximum values in each partition still enable pruning.</a:t>
            </a:r>
          </a:p>
          <a:p>
            <a:r>
              <a:rPr lang="en-US" sz="1200" b="0" i="0" kern="1200" dirty="0">
                <a:solidFill>
                  <a:schemeClr val="tx1"/>
                </a:solidFill>
                <a:effectLst/>
                <a:latin typeface="+mn-lt"/>
                <a:ea typeface="+mn-ea"/>
                <a:cs typeface="+mn-cs"/>
              </a:rPr>
              <a:t>For example, if a fact table has a TIMESTAMP column </a:t>
            </a:r>
            <a:r>
              <a:rPr lang="en-US" sz="1200" b="0" i="0" kern="1200" dirty="0" err="1">
                <a:solidFill>
                  <a:schemeClr val="tx1"/>
                </a:solidFill>
                <a:effectLst/>
                <a:latin typeface="+mn-lt"/>
                <a:ea typeface="+mn-ea"/>
                <a:cs typeface="+mn-cs"/>
              </a:rPr>
              <a:t>c_timestamp</a:t>
            </a:r>
            <a:r>
              <a:rPr lang="en-US" sz="1200" b="0" i="0" kern="1200" dirty="0">
                <a:solidFill>
                  <a:schemeClr val="tx1"/>
                </a:solidFill>
                <a:effectLst/>
                <a:latin typeface="+mn-lt"/>
                <a:ea typeface="+mn-ea"/>
                <a:cs typeface="+mn-cs"/>
              </a:rPr>
              <a:t> containing many discrete values (many more than the number of micro-partitions in the table), then a clustering key could be defined on the column by casting the values to dates instead of timestamps (e.g. </a:t>
            </a:r>
            <a:r>
              <a:rPr lang="en-US" sz="1200" b="0" i="0" kern="1200" dirty="0" err="1">
                <a:solidFill>
                  <a:schemeClr val="tx1"/>
                </a:solidFill>
                <a:effectLst/>
                <a:latin typeface="+mn-lt"/>
                <a:ea typeface="+mn-ea"/>
                <a:cs typeface="+mn-cs"/>
              </a:rPr>
              <a:t>to_date</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c_timestamp</a:t>
            </a:r>
            <a:r>
              <a:rPr lang="en-US" sz="1200" b="0" i="0" kern="1200" dirty="0">
                <a:solidFill>
                  <a:schemeClr val="tx1"/>
                </a:solidFill>
                <a:effectLst/>
                <a:latin typeface="+mn-lt"/>
                <a:ea typeface="+mn-ea"/>
                <a:cs typeface="+mn-cs"/>
              </a:rPr>
              <a:t>)). This would reduce the cardinality to the total number of days, which typically produces much better pruning results.</a:t>
            </a:r>
          </a:p>
          <a:p>
            <a:r>
              <a:rPr lang="en-US" sz="1200" b="0" i="0" kern="1200" dirty="0">
                <a:solidFill>
                  <a:schemeClr val="tx1"/>
                </a:solidFill>
                <a:effectLst/>
                <a:latin typeface="+mn-lt"/>
                <a:ea typeface="+mn-ea"/>
                <a:cs typeface="+mn-cs"/>
              </a:rPr>
              <a:t>As another example, you can truncate a number to fewer significant digits by using the TRUNC functions and a negative value for the scale, e.g., TRUNC(123456789, -5).</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are defining a multi-column clustering key for a table, the order in which the columns are specified in the </a:t>
            </a:r>
            <a:r>
              <a:rPr lang="en-US" dirty="0">
                <a:effectLst/>
              </a:rPr>
              <a:t>CLUSTER</a:t>
            </a:r>
            <a:r>
              <a:rPr lang="en-US" dirty="0"/>
              <a:t> </a:t>
            </a:r>
            <a:r>
              <a:rPr lang="en-US" dirty="0">
                <a:effectLst/>
              </a:rPr>
              <a:t>BY</a:t>
            </a:r>
            <a:r>
              <a:rPr lang="en-US" sz="1200" b="0" i="0" kern="1200" dirty="0">
                <a:solidFill>
                  <a:schemeClr val="tx1"/>
                </a:solidFill>
                <a:effectLst/>
                <a:latin typeface="+mn-lt"/>
                <a:ea typeface="+mn-ea"/>
                <a:cs typeface="+mn-cs"/>
              </a:rPr>
              <a:t> clause is important. As a general rule, Snowflake recommends ordering the columns from </a:t>
            </a:r>
            <a:r>
              <a:rPr lang="en-US" sz="1200" b="1" i="1" kern="1200" dirty="0">
                <a:solidFill>
                  <a:schemeClr val="tx1"/>
                </a:solidFill>
                <a:effectLst/>
                <a:latin typeface="+mn-lt"/>
                <a:ea typeface="+mn-ea"/>
                <a:cs typeface="+mn-cs"/>
              </a:rPr>
              <a:t>lowest</a:t>
            </a:r>
            <a:r>
              <a:rPr lang="en-US" sz="1200" b="0" i="0" kern="1200" dirty="0">
                <a:solidFill>
                  <a:schemeClr val="tx1"/>
                </a:solidFill>
                <a:effectLst/>
                <a:latin typeface="+mn-lt"/>
                <a:ea typeface="+mn-ea"/>
                <a:cs typeface="+mn-cs"/>
              </a:rPr>
              <a:t> cardinality to </a:t>
            </a:r>
            <a:r>
              <a:rPr lang="en-US" sz="1200" b="1" i="1" kern="1200" dirty="0">
                <a:solidFill>
                  <a:schemeClr val="tx1"/>
                </a:solidFill>
                <a:effectLst/>
                <a:latin typeface="+mn-lt"/>
                <a:ea typeface="+mn-ea"/>
                <a:cs typeface="+mn-cs"/>
              </a:rPr>
              <a:t>highest</a:t>
            </a:r>
            <a:r>
              <a:rPr lang="en-US" sz="1200" b="0" i="0" kern="1200" dirty="0">
                <a:solidFill>
                  <a:schemeClr val="tx1"/>
                </a:solidFill>
                <a:effectLst/>
                <a:latin typeface="+mn-lt"/>
                <a:ea typeface="+mn-ea"/>
                <a:cs typeface="+mn-cs"/>
              </a:rPr>
              <a:t> cardinality. Putting a higher cardinality column before a lower cardinality column will generally reduce the effectiveness of clustering on the latter column.</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14</a:t>
            </a:fld>
            <a:endParaRPr lang="en-US"/>
          </a:p>
        </p:txBody>
      </p:sp>
    </p:spTree>
    <p:extLst>
      <p:ext uri="{BB962C8B-B14F-4D97-AF65-F5344CB8AC3E}">
        <p14:creationId xmlns:p14="http://schemas.microsoft.com/office/powerpoint/2010/main" val="1856156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in the lab how clustering and micro partitions work and how you can see it in real time by using query profile </a:t>
            </a:r>
          </a:p>
        </p:txBody>
      </p:sp>
      <p:sp>
        <p:nvSpPr>
          <p:cNvPr id="4" name="Slide Number Placeholder 3"/>
          <p:cNvSpPr>
            <a:spLocks noGrp="1"/>
          </p:cNvSpPr>
          <p:nvPr>
            <p:ph type="sldNum" sz="quarter" idx="5"/>
          </p:nvPr>
        </p:nvSpPr>
        <p:spPr/>
        <p:txBody>
          <a:bodyPr/>
          <a:lstStyle/>
          <a:p>
            <a:fld id="{508CA472-7F2E-4E76-B936-E2F0FA71052E}" type="slidenum">
              <a:rPr lang="en-US" smtClean="0"/>
              <a:t>15</a:t>
            </a:fld>
            <a:endParaRPr lang="en-US"/>
          </a:p>
        </p:txBody>
      </p:sp>
    </p:spTree>
    <p:extLst>
      <p:ext uri="{BB962C8B-B14F-4D97-AF65-F5344CB8AC3E}">
        <p14:creationId xmlns:p14="http://schemas.microsoft.com/office/powerpoint/2010/main" val="1645397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Temp tables </a:t>
            </a:r>
          </a:p>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Tables</a:t>
            </a:r>
          </a:p>
          <a:p>
            <a:r>
              <a:rPr lang="en-US" sz="1200" b="0" i="0" kern="1200" dirty="0">
                <a:solidFill>
                  <a:schemeClr val="tx1"/>
                </a:solidFill>
                <a:effectLst/>
                <a:latin typeface="+mn-lt"/>
                <a:ea typeface="+mn-ea"/>
                <a:cs typeface="+mn-cs"/>
              </a:rPr>
              <a:t>transient tables are specifically designed for transitory data that needs to be maintained beyond each session (in contrast to temporary tables), but does not need the same level of data protection and recovery provided by permanent tables.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Databases and Schemas</a:t>
            </a:r>
          </a:p>
          <a:p>
            <a:r>
              <a:rPr lang="en-US" sz="1200" b="0" i="0" kern="1200" dirty="0">
                <a:solidFill>
                  <a:schemeClr val="tx1"/>
                </a:solidFill>
                <a:effectLst/>
                <a:latin typeface="+mn-lt"/>
                <a:ea typeface="+mn-ea"/>
                <a:cs typeface="+mn-cs"/>
              </a:rPr>
              <a:t>Snowflake also supports creating transient databases and schemas. All tables created in a transient schema, as well as all schemas created in a transient database, are transient by definition.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Time Travel Notes</a:t>
            </a:r>
          </a:p>
          <a:p>
            <a:r>
              <a:rPr lang="en-US" sz="1200" b="0" i="0" kern="1200" dirty="0">
                <a:solidFill>
                  <a:schemeClr val="tx1"/>
                </a:solidFill>
                <a:effectLst/>
                <a:latin typeface="+mn-lt"/>
                <a:ea typeface="+mn-ea"/>
                <a:cs typeface="+mn-cs"/>
              </a:rPr>
              <a:t>The Time Travel retention period for a table can be specified when the table is created or any time afterwards. Within the retention period, all Time Travel operations can be performed on data in the table (e.g. queries) and the table itself (e.g. cloning and restoration).</a:t>
            </a:r>
          </a:p>
          <a:p>
            <a:r>
              <a:rPr lang="en-US" sz="1200" b="0" i="0" kern="1200" dirty="0">
                <a:solidFill>
                  <a:schemeClr val="tx1"/>
                </a:solidFill>
                <a:effectLst/>
                <a:latin typeface="+mn-lt"/>
                <a:ea typeface="+mn-ea"/>
                <a:cs typeface="+mn-cs"/>
              </a:rPr>
              <a:t>Temporary tables can have a Time Travel retention period of 1 day; however, a temporary table is purged once the session (in which the table was created) ends so the actual retention period is for 24 hours </a:t>
            </a:r>
            <a:r>
              <a:rPr lang="en-US" sz="1200" b="1" i="1" kern="1200" dirty="0">
                <a:solidFill>
                  <a:schemeClr val="tx1"/>
                </a:solidFill>
                <a:effectLst/>
                <a:latin typeface="+mn-lt"/>
                <a:ea typeface="+mn-ea"/>
                <a:cs typeface="+mn-cs"/>
              </a:rPr>
              <a:t>or</a:t>
            </a:r>
            <a:r>
              <a:rPr lang="en-US" sz="1200" b="0" i="0" kern="1200" dirty="0">
                <a:solidFill>
                  <a:schemeClr val="tx1"/>
                </a:solidFill>
                <a:effectLst/>
                <a:latin typeface="+mn-lt"/>
                <a:ea typeface="+mn-ea"/>
                <a:cs typeface="+mn-cs"/>
              </a:rPr>
              <a:t> the remainder of the session, whichever is shorter.</a:t>
            </a:r>
          </a:p>
          <a:p>
            <a:r>
              <a:rPr lang="en-US" sz="1200" b="0" i="0" kern="1200" dirty="0">
                <a:solidFill>
                  <a:schemeClr val="tx1"/>
                </a:solidFill>
                <a:effectLst/>
                <a:latin typeface="+mn-lt"/>
                <a:ea typeface="+mn-ea"/>
                <a:cs typeface="+mn-cs"/>
              </a:rPr>
              <a:t>Fail-safe Notes</a:t>
            </a:r>
          </a:p>
          <a:p>
            <a:r>
              <a:rPr lang="en-US" sz="1200" b="0" i="0" kern="1200" dirty="0">
                <a:solidFill>
                  <a:schemeClr val="tx1"/>
                </a:solidFill>
                <a:effectLst/>
                <a:latin typeface="+mn-lt"/>
                <a:ea typeface="+mn-ea"/>
                <a:cs typeface="+mn-cs"/>
              </a:rPr>
              <a:t>The Fail-safe period is not configurable for any table type.</a:t>
            </a:r>
          </a:p>
          <a:p>
            <a:r>
              <a:rPr lang="en-US" sz="1200" b="0" i="0" kern="1200" dirty="0">
                <a:solidFill>
                  <a:schemeClr val="tx1"/>
                </a:solidFill>
                <a:effectLst/>
                <a:latin typeface="+mn-lt"/>
                <a:ea typeface="+mn-ea"/>
                <a:cs typeface="+mn-cs"/>
              </a:rPr>
              <a:t>Transient and temporary tables have </a:t>
            </a:r>
            <a:r>
              <a:rPr lang="en-US" sz="1200" b="1" i="1" kern="1200" dirty="0">
                <a:solidFill>
                  <a:schemeClr val="tx1"/>
                </a:solidFill>
                <a:effectLst/>
                <a:latin typeface="+mn-lt"/>
                <a:ea typeface="+mn-ea"/>
                <a:cs typeface="+mn-cs"/>
              </a:rPr>
              <a:t>no</a:t>
            </a:r>
            <a:r>
              <a:rPr lang="en-US" sz="1200" b="0" i="0" kern="1200" dirty="0">
                <a:solidFill>
                  <a:schemeClr val="tx1"/>
                </a:solidFill>
                <a:effectLst/>
                <a:latin typeface="+mn-lt"/>
                <a:ea typeface="+mn-ea"/>
                <a:cs typeface="+mn-cs"/>
              </a:rPr>
              <a:t> Fail-safe period. As a result, no additional data storage charges are incurred beyond the Time Travel retention period.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16</a:t>
            </a:fld>
            <a:endParaRPr lang="en-US"/>
          </a:p>
        </p:txBody>
      </p:sp>
    </p:spTree>
    <p:extLst>
      <p:ext uri="{BB962C8B-B14F-4D97-AF65-F5344CB8AC3E}">
        <p14:creationId xmlns:p14="http://schemas.microsoft.com/office/powerpoint/2010/main" val="48267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17</a:t>
            </a:fld>
            <a:endParaRPr lang="en-US"/>
          </a:p>
        </p:txBody>
      </p:sp>
    </p:spTree>
    <p:extLst>
      <p:ext uri="{BB962C8B-B14F-4D97-AF65-F5344CB8AC3E}">
        <p14:creationId xmlns:p14="http://schemas.microsoft.com/office/powerpoint/2010/main" val="886136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Non materialized view </a:t>
            </a:r>
          </a:p>
          <a:p>
            <a:r>
              <a:rPr lang="en-US" sz="1200" b="0" i="0" kern="1200" dirty="0">
                <a:solidFill>
                  <a:schemeClr val="tx1"/>
                </a:solidFill>
                <a:effectLst/>
                <a:latin typeface="+mn-lt"/>
                <a:ea typeface="+mn-ea"/>
                <a:cs typeface="+mn-cs"/>
              </a:rPr>
              <a:t>Selecting some (or all) columns in a table.</a:t>
            </a:r>
          </a:p>
          <a:p>
            <a:r>
              <a:rPr lang="en-US" sz="1200" b="0" i="0" kern="1200" dirty="0">
                <a:solidFill>
                  <a:schemeClr val="tx1"/>
                </a:solidFill>
                <a:effectLst/>
                <a:latin typeface="+mn-lt"/>
                <a:ea typeface="+mn-ea"/>
                <a:cs typeface="+mn-cs"/>
              </a:rPr>
              <a:t>Selecting a specific range of data in table columns.</a:t>
            </a:r>
          </a:p>
          <a:p>
            <a:r>
              <a:rPr lang="en-US" sz="1200" b="0" i="0" kern="1200" dirty="0">
                <a:solidFill>
                  <a:schemeClr val="tx1"/>
                </a:solidFill>
                <a:effectLst/>
                <a:latin typeface="+mn-lt"/>
                <a:ea typeface="+mn-ea"/>
                <a:cs typeface="+mn-cs"/>
              </a:rPr>
              <a:t>Joining data from two or more tables</a:t>
            </a:r>
          </a:p>
          <a:p>
            <a:endParaRPr lang="en-US" dirty="0"/>
          </a:p>
          <a:p>
            <a:r>
              <a:rPr lang="en-US" sz="1200" b="0" i="0" kern="1200" dirty="0">
                <a:solidFill>
                  <a:schemeClr val="tx1"/>
                </a:solidFill>
                <a:effectLst/>
                <a:latin typeface="+mn-lt"/>
                <a:ea typeface="+mn-ea"/>
                <a:cs typeface="+mn-cs"/>
              </a:rPr>
              <a:t>Materialized views are designed to improve query performance for workloads composed of common, repeated query patterns. However, materializing intermediate results incurs additional costs. As such, before creating any materialized views, you should consider whether the costs are offset by the savings from re-using these results frequently enough.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Query results contain a small number of rows and/or columns relative to the base table (the table on which the view is defined).</a:t>
            </a:r>
          </a:p>
          <a:p>
            <a:r>
              <a:rPr lang="en-US" sz="1200" b="0" i="0" kern="1200" dirty="0">
                <a:solidFill>
                  <a:schemeClr val="tx1"/>
                </a:solidFill>
                <a:effectLst/>
                <a:latin typeface="+mn-lt"/>
                <a:ea typeface="+mn-ea"/>
                <a:cs typeface="+mn-cs"/>
              </a:rPr>
              <a:t>Query results contain results that require significant processing, including:</a:t>
            </a:r>
          </a:p>
          <a:p>
            <a:pPr lvl="1"/>
            <a:r>
              <a:rPr lang="en-US" sz="1200" b="0" i="0" kern="1200" dirty="0">
                <a:solidFill>
                  <a:schemeClr val="tx1"/>
                </a:solidFill>
                <a:effectLst/>
                <a:latin typeface="+mn-lt"/>
                <a:ea typeface="+mn-ea"/>
                <a:cs typeface="+mn-cs"/>
              </a:rPr>
              <a:t>Analysis of semi-structured data.</a:t>
            </a:r>
          </a:p>
          <a:p>
            <a:pPr lvl="1"/>
            <a:r>
              <a:rPr lang="en-US" sz="1200" b="0" i="0" kern="1200" dirty="0">
                <a:solidFill>
                  <a:schemeClr val="tx1"/>
                </a:solidFill>
                <a:effectLst/>
                <a:latin typeface="+mn-lt"/>
                <a:ea typeface="+mn-ea"/>
                <a:cs typeface="+mn-cs"/>
              </a:rPr>
              <a:t>Aggregates that take a long time to calculate.</a:t>
            </a:r>
          </a:p>
          <a:p>
            <a:r>
              <a:rPr lang="en-US" sz="1200" b="0" i="0" kern="1200" dirty="0">
                <a:solidFill>
                  <a:schemeClr val="tx1"/>
                </a:solidFill>
                <a:effectLst/>
                <a:latin typeface="+mn-lt"/>
                <a:ea typeface="+mn-ea"/>
                <a:cs typeface="+mn-cs"/>
              </a:rPr>
              <a:t>The query is on an external table (i.e. data sets stored in files in an external stage), which might have slower performance compared to querying native database tables.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18</a:t>
            </a:fld>
            <a:endParaRPr lang="en-US"/>
          </a:p>
        </p:txBody>
      </p:sp>
    </p:spTree>
    <p:extLst>
      <p:ext uri="{BB962C8B-B14F-4D97-AF65-F5344CB8AC3E}">
        <p14:creationId xmlns:p14="http://schemas.microsoft.com/office/powerpoint/2010/main" val="1586088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Two use cases of modular code</a:t>
            </a:r>
          </a:p>
          <a:p>
            <a:r>
              <a:rPr lang="en-US" sz="1200" b="0" i="0" kern="1200" dirty="0">
                <a:solidFill>
                  <a:schemeClr val="tx1"/>
                </a:solidFill>
                <a:effectLst/>
                <a:latin typeface="+mn-lt"/>
                <a:ea typeface="+mn-ea"/>
                <a:cs typeface="+mn-cs"/>
              </a:rPr>
              <a:t>suppose that your hospital database has a table listing information about all employees. </a:t>
            </a:r>
          </a:p>
          <a:p>
            <a:r>
              <a:rPr lang="en-US" sz="1200" b="0" i="0" kern="1200" dirty="0">
                <a:solidFill>
                  <a:schemeClr val="tx1"/>
                </a:solidFill>
                <a:effectLst/>
                <a:latin typeface="+mn-lt"/>
                <a:ea typeface="+mn-ea"/>
                <a:cs typeface="+mn-cs"/>
              </a:rPr>
              <a:t>You can create views to make it convenient to extract information about only the medical staff or only the maintenance staff. You can even create hierarchies of views.</a:t>
            </a:r>
          </a:p>
          <a:p>
            <a:r>
              <a:rPr lang="en-US" sz="1200" b="0" i="0" kern="1200" dirty="0">
                <a:solidFill>
                  <a:schemeClr val="tx1"/>
                </a:solidFill>
                <a:effectLst/>
                <a:latin typeface="+mn-lt"/>
                <a:ea typeface="+mn-ea"/>
                <a:cs typeface="+mn-cs"/>
              </a:rPr>
              <a:t>rather than writing one large and difficult-to-understand query, you can decompose the query into smaller pieces, and create a view for each of those pieces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Limitations on Views</a:t>
            </a:r>
          </a:p>
          <a:p>
            <a:r>
              <a:rPr lang="en-US" sz="1200" b="0" i="0" kern="1200" dirty="0">
                <a:solidFill>
                  <a:schemeClr val="tx1"/>
                </a:solidFill>
                <a:effectLst/>
                <a:latin typeface="+mn-lt"/>
                <a:ea typeface="+mn-ea"/>
                <a:cs typeface="+mn-cs"/>
              </a:rPr>
              <a:t>The definition for a view cannot be updated (i.e. you cannot use </a:t>
            </a:r>
            <a:r>
              <a:rPr lang="en-US" sz="1200" b="0" i="0" u="none" strike="noStrike" kern="1200" dirty="0">
                <a:solidFill>
                  <a:schemeClr val="tx1"/>
                </a:solidFill>
                <a:effectLst/>
                <a:latin typeface="+mn-lt"/>
                <a:ea typeface="+mn-ea"/>
                <a:cs typeface="+mn-cs"/>
                <a:hlinkClick r:id="rId3"/>
              </a:rPr>
              <a:t>ALTER VIEW</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4"/>
              </a:rPr>
              <a:t>ALTER MATERIALIZED VIEW</a:t>
            </a:r>
            <a:r>
              <a:rPr lang="en-US" sz="1200" b="0" i="0" kern="1200" dirty="0">
                <a:solidFill>
                  <a:schemeClr val="tx1"/>
                </a:solidFill>
                <a:effectLst/>
                <a:latin typeface="+mn-lt"/>
                <a:ea typeface="+mn-ea"/>
                <a:cs typeface="+mn-cs"/>
              </a:rPr>
              <a:t> to change the definition of a view). To change a view definition, you must recreate the view with the new definition.</a:t>
            </a:r>
          </a:p>
          <a:p>
            <a:r>
              <a:rPr lang="en-US" sz="1200" b="0" i="0" kern="1200" dirty="0">
                <a:solidFill>
                  <a:schemeClr val="tx1"/>
                </a:solidFill>
                <a:effectLst/>
                <a:latin typeface="+mn-lt"/>
                <a:ea typeface="+mn-ea"/>
                <a:cs typeface="+mn-cs"/>
              </a:rPr>
              <a:t>Changes to a table are not automatically propagated to views created on that table. For example, if you drop a column in a table, the views on that table might become invalid.</a:t>
            </a:r>
          </a:p>
          <a:p>
            <a:r>
              <a:rPr lang="en-US" sz="1200" b="0" i="0" kern="1200" dirty="0">
                <a:solidFill>
                  <a:schemeClr val="tx1"/>
                </a:solidFill>
                <a:effectLst/>
                <a:latin typeface="+mn-lt"/>
                <a:ea typeface="+mn-ea"/>
                <a:cs typeface="+mn-cs"/>
              </a:rPr>
              <a:t>Views are read-only (i.e. you cannot execute DML commands directly on a view). However, you can use a view in a subquery within a DML statement that updates the underlying base table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19</a:t>
            </a:fld>
            <a:endParaRPr lang="en-US"/>
          </a:p>
        </p:txBody>
      </p:sp>
    </p:spTree>
    <p:extLst>
      <p:ext uri="{BB962C8B-B14F-4D97-AF65-F5344CB8AC3E}">
        <p14:creationId xmlns:p14="http://schemas.microsoft.com/office/powerpoint/2010/main" val="883779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be a review from previous days </a:t>
            </a:r>
          </a:p>
        </p:txBody>
      </p:sp>
      <p:sp>
        <p:nvSpPr>
          <p:cNvPr id="4" name="Slide Number Placeholder 3"/>
          <p:cNvSpPr>
            <a:spLocks noGrp="1"/>
          </p:cNvSpPr>
          <p:nvPr>
            <p:ph type="sldNum" sz="quarter" idx="5"/>
          </p:nvPr>
        </p:nvSpPr>
        <p:spPr/>
        <p:txBody>
          <a:bodyPr/>
          <a:lstStyle/>
          <a:p>
            <a:fld id="{508CA472-7F2E-4E76-B936-E2F0FA71052E}" type="slidenum">
              <a:rPr lang="en-US" smtClean="0"/>
              <a:t>2</a:t>
            </a:fld>
            <a:endParaRPr lang="en-US"/>
          </a:p>
        </p:txBody>
      </p:sp>
    </p:spTree>
    <p:extLst>
      <p:ext uri="{BB962C8B-B14F-4D97-AF65-F5344CB8AC3E}">
        <p14:creationId xmlns:p14="http://schemas.microsoft.com/office/powerpoint/2010/main" val="1510140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Date and time </a:t>
            </a:r>
          </a:p>
          <a:p>
            <a:r>
              <a:rPr lang="en-US" sz="1200" b="0" i="0" kern="1200" dirty="0">
                <a:solidFill>
                  <a:schemeClr val="tx1"/>
                </a:solidFill>
                <a:effectLst/>
                <a:latin typeface="+mn-lt"/>
                <a:ea typeface="+mn-ea"/>
                <a:cs typeface="+mn-cs"/>
              </a:rPr>
              <a:t>When defining columns to contain dates or timestamps, we recommend choosing a </a:t>
            </a:r>
            <a:r>
              <a:rPr lang="en-US" sz="1200" b="0" i="0" u="none" strike="noStrike" kern="1200" dirty="0">
                <a:solidFill>
                  <a:schemeClr val="tx1"/>
                </a:solidFill>
                <a:effectLst/>
                <a:latin typeface="+mn-lt"/>
                <a:ea typeface="+mn-ea"/>
                <a:cs typeface="+mn-cs"/>
                <a:hlinkClick r:id="rId3"/>
              </a:rPr>
              <a:t>date or timestamp data type</a:t>
            </a:r>
            <a:r>
              <a:rPr lang="en-US" sz="1200" b="0" i="0" kern="1200" dirty="0">
                <a:solidFill>
                  <a:schemeClr val="tx1"/>
                </a:solidFill>
                <a:effectLst/>
                <a:latin typeface="+mn-lt"/>
                <a:ea typeface="+mn-ea"/>
                <a:cs typeface="+mn-cs"/>
              </a:rPr>
              <a:t> rather than a character data type. Snowflake stores DATE and TIMESTAMP data more efficiently than VARCHAR, resulting in better query performance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Referential integrity constraints</a:t>
            </a:r>
          </a:p>
          <a:p>
            <a:r>
              <a:rPr lang="en-US" sz="1200" b="0" i="0" kern="1200" dirty="0">
                <a:solidFill>
                  <a:schemeClr val="tx1"/>
                </a:solidFill>
                <a:effectLst/>
                <a:latin typeface="+mn-lt"/>
                <a:ea typeface="+mn-ea"/>
                <a:cs typeface="+mn-cs"/>
              </a:rPr>
              <a:t> in Snowflake are informational and, with the exception of NOT NULL, not enforced. Constraints other than NOT NULL are created as disabled.</a:t>
            </a:r>
          </a:p>
          <a:p>
            <a:r>
              <a:rPr lang="en-US" sz="1200" b="0" i="0" kern="1200" dirty="0">
                <a:solidFill>
                  <a:schemeClr val="tx1"/>
                </a:solidFill>
                <a:effectLst/>
                <a:latin typeface="+mn-lt"/>
                <a:ea typeface="+mn-ea"/>
                <a:cs typeface="+mn-cs"/>
              </a:rPr>
              <a:t>However, constraints provide valuable metadata. The primary keys and foreign keys enable members of your project team to orient themselves to the schema design and familiarize themselves with how the tables relate with one another.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When to add a clustering key </a:t>
            </a:r>
          </a:p>
          <a:p>
            <a:r>
              <a:rPr lang="en-US" sz="1200" b="0" i="0" kern="1200" dirty="0">
                <a:solidFill>
                  <a:schemeClr val="tx1"/>
                </a:solidFill>
                <a:effectLst/>
                <a:latin typeface="+mn-lt"/>
                <a:ea typeface="+mn-ea"/>
                <a:cs typeface="+mn-cs"/>
              </a:rPr>
              <a:t>The order in which the data is loaded does not match the dimension by which it is most commonly queried (e.g. the data is loaded by date, but reports filter the data by ID). If your existing scripts or reports query the data by both date </a:t>
            </a:r>
            <a:r>
              <a:rPr lang="en-US" sz="1200" b="1" i="1"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ID (and potentially a third or fourth column), you may see some performance improvement by creating a multi-column clustering key.</a:t>
            </a:r>
          </a:p>
          <a:p>
            <a:r>
              <a:rPr lang="en-US" sz="1200" b="0" i="0" u="none" strike="noStrike" kern="1200" dirty="0">
                <a:solidFill>
                  <a:schemeClr val="tx1"/>
                </a:solidFill>
                <a:effectLst/>
                <a:latin typeface="+mn-lt"/>
                <a:ea typeface="+mn-ea"/>
                <a:cs typeface="+mn-cs"/>
                <a:hlinkClick r:id="rId4"/>
              </a:rPr>
              <a:t>Query Profile</a:t>
            </a:r>
            <a:r>
              <a:rPr lang="en-US" sz="1200" b="0" i="0" kern="1200" dirty="0">
                <a:solidFill>
                  <a:schemeClr val="tx1"/>
                </a:solidFill>
                <a:effectLst/>
                <a:latin typeface="+mn-lt"/>
                <a:ea typeface="+mn-ea"/>
                <a:cs typeface="+mn-cs"/>
              </a:rPr>
              <a:t> indicates that a significant percentage of the total duration time for typical queries against the table is spent scanning. This applies to queries that filter on one or more specific columns.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20</a:t>
            </a:fld>
            <a:endParaRPr lang="en-US"/>
          </a:p>
        </p:txBody>
      </p:sp>
    </p:spTree>
    <p:extLst>
      <p:ext uri="{BB962C8B-B14F-4D97-AF65-F5344CB8AC3E}">
        <p14:creationId xmlns:p14="http://schemas.microsoft.com/office/powerpoint/2010/main" val="3946935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Column size</a:t>
            </a:r>
          </a:p>
          <a:p>
            <a:r>
              <a:rPr lang="en-US" sz="1200" b="0" i="0" kern="1200" dirty="0">
                <a:solidFill>
                  <a:schemeClr val="tx1"/>
                </a:solidFill>
                <a:effectLst/>
                <a:latin typeface="+mn-lt"/>
                <a:ea typeface="+mn-ea"/>
                <a:cs typeface="+mn-cs"/>
              </a:rPr>
              <a:t>Snowflake compresses column data effectively; therefore, creating columns larger than necessary has minimal impact on the size of data tables. Likewise, there is no query performance difference between a column with a maximum length declaration (e.g. VARCHAR(16777216)), and a smaller precision.</a:t>
            </a:r>
          </a:p>
          <a:p>
            <a:r>
              <a:rPr lang="en-US" sz="1200" b="0" i="0" kern="1200" dirty="0">
                <a:solidFill>
                  <a:schemeClr val="tx1"/>
                </a:solidFill>
                <a:effectLst/>
                <a:latin typeface="+mn-lt"/>
                <a:ea typeface="+mn-ea"/>
                <a:cs typeface="+mn-cs"/>
              </a:rPr>
              <a:t>column data is predictable, define an appropriate column length</a:t>
            </a:r>
          </a:p>
          <a:p>
            <a:r>
              <a:rPr lang="en-US" sz="1200" b="0" i="0" kern="1200" dirty="0">
                <a:solidFill>
                  <a:schemeClr val="tx1"/>
                </a:solidFill>
                <a:effectLst/>
                <a:latin typeface="+mn-lt"/>
                <a:ea typeface="+mn-ea"/>
                <a:cs typeface="+mn-cs"/>
              </a:rPr>
              <a:t>	Data loading operations are more likely to detect issues such as columns loaded out of order</a:t>
            </a:r>
          </a:p>
          <a:p>
            <a:r>
              <a:rPr lang="en-US" sz="1200" b="0" i="0" kern="1200" dirty="0">
                <a:solidFill>
                  <a:schemeClr val="tx1"/>
                </a:solidFill>
                <a:effectLst/>
                <a:latin typeface="+mn-lt"/>
                <a:ea typeface="+mn-ea"/>
                <a:cs typeface="+mn-cs"/>
              </a:rPr>
              <a:t>	Unspecified lengths cause some third-party tools may anticipate consuming the maximum size value, which can translate into increased client-side memory usage or unusual behavior.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better pruning and less storage consumption, we recommend flattening your object and key data into separate relational columns if your semi-structured data includes:</a:t>
            </a:r>
          </a:p>
          <a:p>
            <a:r>
              <a:rPr lang="en-US" sz="1200" b="0" i="0" kern="1200" dirty="0">
                <a:solidFill>
                  <a:schemeClr val="tx1"/>
                </a:solidFill>
                <a:effectLst/>
                <a:latin typeface="+mn-lt"/>
                <a:ea typeface="+mn-ea"/>
                <a:cs typeface="+mn-cs"/>
              </a:rPr>
              <a:t>Dates and timestamps, especially non-ISO 8601 dates and timestamps, as string values</a:t>
            </a:r>
          </a:p>
          <a:p>
            <a:r>
              <a:rPr lang="en-US" sz="1200" b="0" i="0" kern="1200" dirty="0">
                <a:solidFill>
                  <a:schemeClr val="tx1"/>
                </a:solidFill>
                <a:effectLst/>
                <a:latin typeface="+mn-lt"/>
                <a:ea typeface="+mn-ea"/>
                <a:cs typeface="+mn-cs"/>
              </a:rPr>
              <a:t>Numbers within strings</a:t>
            </a:r>
          </a:p>
          <a:p>
            <a:r>
              <a:rPr lang="en-US" sz="1200" b="0" i="0" kern="1200" dirty="0">
                <a:solidFill>
                  <a:schemeClr val="tx1"/>
                </a:solidFill>
                <a:effectLst/>
                <a:latin typeface="+mn-lt"/>
                <a:ea typeface="+mn-ea"/>
                <a:cs typeface="+mn-cs"/>
              </a:rPr>
              <a:t>Arrays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Currently, it isn’t possible to change a permanent table to a </a:t>
            </a:r>
            <a:r>
              <a:rPr lang="en-US" sz="1200" b="0" i="0" u="none" strike="noStrike" kern="1200" dirty="0">
                <a:solidFill>
                  <a:schemeClr val="tx1"/>
                </a:solidFill>
                <a:effectLst/>
                <a:latin typeface="+mn-lt"/>
                <a:ea typeface="+mn-ea"/>
                <a:cs typeface="+mn-cs"/>
                <a:hlinkClick r:id="rId3"/>
              </a:rPr>
              <a:t>transient</a:t>
            </a:r>
            <a:r>
              <a:rPr lang="en-US" sz="1200" b="0" i="0" kern="1200" dirty="0">
                <a:solidFill>
                  <a:schemeClr val="tx1"/>
                </a:solidFill>
                <a:effectLst/>
                <a:latin typeface="+mn-lt"/>
                <a:ea typeface="+mn-ea"/>
                <a:cs typeface="+mn-cs"/>
              </a:rPr>
              <a:t> table using the </a:t>
            </a:r>
            <a:r>
              <a:rPr lang="en-US" sz="1200" b="0" i="0" u="none" strike="noStrike" kern="1200" dirty="0">
                <a:solidFill>
                  <a:schemeClr val="tx1"/>
                </a:solidFill>
                <a:effectLst/>
                <a:latin typeface="+mn-lt"/>
                <a:ea typeface="+mn-ea"/>
                <a:cs typeface="+mn-cs"/>
                <a:hlinkClick r:id="rId4"/>
              </a:rPr>
              <a:t>ALTER TABLE</a:t>
            </a:r>
            <a:r>
              <a:rPr lang="en-US" sz="1200" b="0" i="0" kern="1200" dirty="0">
                <a:solidFill>
                  <a:schemeClr val="tx1"/>
                </a:solidFill>
                <a:effectLst/>
                <a:latin typeface="+mn-lt"/>
                <a:ea typeface="+mn-ea"/>
                <a:cs typeface="+mn-cs"/>
              </a:rPr>
              <a:t> command. The TRANSIENT property is set at table creation and cannot be modified.</a:t>
            </a:r>
          </a:p>
          <a:p>
            <a:r>
              <a:rPr lang="en-US" sz="1200" b="0" i="0" kern="1200" dirty="0">
                <a:solidFill>
                  <a:schemeClr val="tx1"/>
                </a:solidFill>
                <a:effectLst/>
                <a:latin typeface="+mn-lt"/>
                <a:ea typeface="+mn-ea"/>
                <a:cs typeface="+mn-cs"/>
              </a:rPr>
              <a:t>Similarly, it isn’t possible to directly change a transient table to a permanent table.</a:t>
            </a:r>
          </a:p>
          <a:p>
            <a:r>
              <a:rPr lang="en-US" sz="1200" b="0" i="0" kern="1200" dirty="0">
                <a:solidFill>
                  <a:schemeClr val="tx1"/>
                </a:solidFill>
                <a:effectLst/>
                <a:latin typeface="+mn-lt"/>
                <a:ea typeface="+mn-ea"/>
                <a:cs typeface="+mn-cs"/>
              </a:rPr>
              <a:t>To convert an existing permanent table to a transient table (or vice versa) while preserving data and other characteristics such as column defaults and granted privileges, you can create a new table and use the COPY GRANTS clause, then copy the data:</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21</a:t>
            </a:fld>
            <a:endParaRPr lang="en-US"/>
          </a:p>
        </p:txBody>
      </p:sp>
    </p:spTree>
    <p:extLst>
      <p:ext uri="{BB962C8B-B14F-4D97-AF65-F5344CB8AC3E}">
        <p14:creationId xmlns:p14="http://schemas.microsoft.com/office/powerpoint/2010/main" val="1096093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22</a:t>
            </a:fld>
            <a:endParaRPr lang="en-US"/>
          </a:p>
        </p:txBody>
      </p:sp>
    </p:spTree>
    <p:extLst>
      <p:ext uri="{BB962C8B-B14F-4D97-AF65-F5344CB8AC3E}">
        <p14:creationId xmlns:p14="http://schemas.microsoft.com/office/powerpoint/2010/main" val="32513694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23</a:t>
            </a:fld>
            <a:endParaRPr lang="en-US"/>
          </a:p>
        </p:txBody>
      </p:sp>
    </p:spTree>
    <p:extLst>
      <p:ext uri="{BB962C8B-B14F-4D97-AF65-F5344CB8AC3E}">
        <p14:creationId xmlns:p14="http://schemas.microsoft.com/office/powerpoint/2010/main" val="3361910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24</a:t>
            </a:fld>
            <a:endParaRPr lang="en-US"/>
          </a:p>
        </p:txBody>
      </p:sp>
    </p:spTree>
    <p:extLst>
      <p:ext uri="{BB962C8B-B14F-4D97-AF65-F5344CB8AC3E}">
        <p14:creationId xmlns:p14="http://schemas.microsoft.com/office/powerpoint/2010/main" val="1460200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25</a:t>
            </a:fld>
            <a:endParaRPr lang="en-US"/>
          </a:p>
        </p:txBody>
      </p:sp>
    </p:spTree>
    <p:extLst>
      <p:ext uri="{BB962C8B-B14F-4D97-AF65-F5344CB8AC3E}">
        <p14:creationId xmlns:p14="http://schemas.microsoft.com/office/powerpoint/2010/main" val="813847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 Uncorrelated subquery:</a:t>
            </a:r>
            <a:r>
              <a:rPr lang="en-US" dirty="0"/>
              <a:t> </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c1</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c2</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table1</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c1</a:t>
            </a:r>
            <a:r>
              <a:rPr lang="en-US" dirty="0"/>
              <a:t> </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max</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table2</a:t>
            </a:r>
            <a:r>
              <a:rPr lang="en-US" sz="1200" kern="1200" dirty="0">
                <a:solidFill>
                  <a:schemeClr val="tx1"/>
                </a:solidFill>
                <a:effectLst/>
                <a:latin typeface="+mn-lt"/>
                <a:ea typeface="+mn-ea"/>
                <a:cs typeface="+mn-cs"/>
              </a:rPr>
              <a:t>);</a:t>
            </a:r>
            <a:r>
              <a:rPr lang="en-US" dirty="0"/>
              <a:t> </a:t>
            </a:r>
            <a:r>
              <a:rPr lang="en-US" sz="1200" i="1" kern="1200" dirty="0">
                <a:solidFill>
                  <a:schemeClr val="tx1"/>
                </a:solidFill>
                <a:effectLst/>
                <a:latin typeface="+mn-lt"/>
                <a:ea typeface="+mn-ea"/>
                <a:cs typeface="+mn-cs"/>
              </a:rPr>
              <a:t>-- Correlated subquery:</a:t>
            </a:r>
            <a:r>
              <a:rPr lang="en-US" dirty="0"/>
              <a:t> </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c1</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c2</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table1</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c1</a:t>
            </a:r>
            <a:r>
              <a:rPr lang="en-US" dirty="0"/>
              <a:t> </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x</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table2</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y</a:t>
            </a:r>
            <a:r>
              <a:rPr lang="en-US" dirty="0"/>
              <a:t> </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table1</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c2</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uncorrelated subquery in a where clause. The subquery gets the per capita GDP of Brazil, and the outer query selects all the jobs (in any country) that pay less than the per-capita GDP of Brazil.</a:t>
            </a:r>
          </a:p>
          <a:p>
            <a:r>
              <a:rPr lang="en-US" sz="1200" b="0" i="0" kern="1200" dirty="0">
                <a:solidFill>
                  <a:schemeClr val="tx1"/>
                </a:solidFill>
                <a:effectLst/>
                <a:latin typeface="+mn-lt"/>
                <a:ea typeface="+mn-ea"/>
                <a:cs typeface="+mn-cs"/>
              </a:rPr>
              <a:t>The subquery is uncorrelated because the value that it returns does not depend upon any column of the outer query. </a:t>
            </a:r>
          </a:p>
          <a:p>
            <a:r>
              <a:rPr lang="en-US" sz="1200" b="0" i="0" kern="1200" dirty="0">
                <a:solidFill>
                  <a:schemeClr val="tx1"/>
                </a:solidFill>
                <a:effectLst/>
                <a:latin typeface="+mn-lt"/>
                <a:ea typeface="+mn-ea"/>
                <a:cs typeface="+mn-cs"/>
              </a:rPr>
              <a:t>The subquery only needs to be called once during the entire execution of the outer query.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Uncorrelated - select </a:t>
            </a:r>
            <a:r>
              <a:rPr lang="en-US" sz="1200" b="0" kern="1200" dirty="0" err="1">
                <a:solidFill>
                  <a:schemeClr val="tx1"/>
                </a:solidFill>
                <a:effectLst/>
                <a:latin typeface="+mn-lt"/>
                <a:ea typeface="+mn-ea"/>
                <a:cs typeface="+mn-cs"/>
              </a:rPr>
              <a:t>p.name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from pay as p where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&lt; (select </a:t>
            </a:r>
            <a:r>
              <a:rPr lang="en-US" sz="1200" b="0" kern="1200" dirty="0" err="1">
                <a:solidFill>
                  <a:schemeClr val="tx1"/>
                </a:solidFill>
                <a:effectLst/>
                <a:latin typeface="+mn-lt"/>
                <a:ea typeface="+mn-ea"/>
                <a:cs typeface="+mn-cs"/>
              </a:rPr>
              <a:t>per_capita_gdp</a:t>
            </a:r>
            <a:r>
              <a:rPr lang="en-US" sz="1200" b="0" kern="1200" dirty="0">
                <a:solidFill>
                  <a:schemeClr val="tx1"/>
                </a:solidFill>
                <a:effectLst/>
                <a:latin typeface="+mn-lt"/>
                <a:ea typeface="+mn-ea"/>
                <a:cs typeface="+mn-cs"/>
              </a:rPr>
              <a:t> from </a:t>
            </a:r>
            <a:r>
              <a:rPr lang="en-US" sz="1200" b="0" kern="1200" dirty="0" err="1">
                <a:solidFill>
                  <a:schemeClr val="tx1"/>
                </a:solidFill>
                <a:effectLst/>
                <a:latin typeface="+mn-lt"/>
                <a:ea typeface="+mn-ea"/>
                <a:cs typeface="+mn-cs"/>
              </a:rPr>
              <a:t>international_gdp</a:t>
            </a:r>
            <a:r>
              <a:rPr lang="en-US" sz="1200" b="0" kern="1200" dirty="0">
                <a:solidFill>
                  <a:schemeClr val="tx1"/>
                </a:solidFill>
                <a:effectLst/>
                <a:latin typeface="+mn-lt"/>
                <a:ea typeface="+mn-ea"/>
                <a:cs typeface="+mn-cs"/>
              </a:rPr>
              <a:t> where name = 'Brazil’); </a:t>
            </a:r>
          </a:p>
          <a:p>
            <a:endParaRPr lang="en-US" sz="1200" b="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correlated subquery in a where clause. The query lists jobs where the annual pay of the job is less than the per-capita GDP in that country. </a:t>
            </a:r>
          </a:p>
          <a:p>
            <a:r>
              <a:rPr lang="en-US" sz="1200" b="0" i="0" kern="1200" dirty="0">
                <a:solidFill>
                  <a:schemeClr val="tx1"/>
                </a:solidFill>
                <a:effectLst/>
                <a:latin typeface="+mn-lt"/>
                <a:ea typeface="+mn-ea"/>
                <a:cs typeface="+mn-cs"/>
              </a:rPr>
              <a:t>This subquery is correlated because it is called once for each row in the outer query and is passed a value, </a:t>
            </a:r>
            <a:r>
              <a:rPr lang="en-US" sz="1200" b="0" i="0" kern="1200" dirty="0" err="1">
                <a:solidFill>
                  <a:schemeClr val="tx1"/>
                </a:solidFill>
                <a:effectLst/>
                <a:latin typeface="+mn-lt"/>
                <a:ea typeface="+mn-ea"/>
                <a:cs typeface="+mn-cs"/>
              </a:rPr>
              <a:t>p.country</a:t>
            </a:r>
            <a:r>
              <a:rPr lang="en-US" sz="1200" b="0" i="0" kern="1200" dirty="0">
                <a:solidFill>
                  <a:schemeClr val="tx1"/>
                </a:solidFill>
                <a:effectLst/>
                <a:latin typeface="+mn-lt"/>
                <a:ea typeface="+mn-ea"/>
                <a:cs typeface="+mn-cs"/>
              </a:rPr>
              <a:t> (country name), from the row.</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Correlated sub query - select </a:t>
            </a:r>
            <a:r>
              <a:rPr lang="en-US" sz="1200" b="0" kern="1200" dirty="0" err="1">
                <a:solidFill>
                  <a:schemeClr val="tx1"/>
                </a:solidFill>
                <a:effectLst/>
                <a:latin typeface="+mn-lt"/>
                <a:ea typeface="+mn-ea"/>
                <a:cs typeface="+mn-cs"/>
              </a:rPr>
              <a:t>p.name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from pay as p where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&lt; (select max(</a:t>
            </a:r>
            <a:r>
              <a:rPr lang="en-US" sz="1200" b="0" kern="1200" dirty="0" err="1">
                <a:solidFill>
                  <a:schemeClr val="tx1"/>
                </a:solidFill>
                <a:effectLst/>
                <a:latin typeface="+mn-lt"/>
                <a:ea typeface="+mn-ea"/>
                <a:cs typeface="+mn-cs"/>
              </a:rPr>
              <a:t>per_capita_gdp</a:t>
            </a:r>
            <a:r>
              <a:rPr lang="en-US" sz="1200" b="0" kern="1200" dirty="0">
                <a:solidFill>
                  <a:schemeClr val="tx1"/>
                </a:solidFill>
                <a:effectLst/>
                <a:latin typeface="+mn-lt"/>
                <a:ea typeface="+mn-ea"/>
                <a:cs typeface="+mn-cs"/>
              </a:rPr>
              <a:t>) from </a:t>
            </a:r>
            <a:r>
              <a:rPr lang="en-US" sz="1200" b="0" kern="1200" dirty="0" err="1">
                <a:solidFill>
                  <a:schemeClr val="tx1"/>
                </a:solidFill>
                <a:effectLst/>
                <a:latin typeface="+mn-lt"/>
                <a:ea typeface="+mn-ea"/>
                <a:cs typeface="+mn-cs"/>
              </a:rPr>
              <a:t>international_gdp</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a:t>
            </a:r>
            <a:r>
              <a:rPr lang="en-US" sz="1200" b="0" kern="1200" dirty="0">
                <a:solidFill>
                  <a:schemeClr val="tx1"/>
                </a:solidFill>
                <a:effectLst/>
                <a:latin typeface="+mn-lt"/>
                <a:ea typeface="+mn-ea"/>
                <a:cs typeface="+mn-cs"/>
              </a:rPr>
              <a:t> where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i.name</a:t>
            </a:r>
            <a:r>
              <a:rPr lang="en-US" sz="1200" b="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26</a:t>
            </a:fld>
            <a:endParaRPr lang="en-US"/>
          </a:p>
        </p:txBody>
      </p:sp>
    </p:spTree>
    <p:extLst>
      <p:ext uri="{BB962C8B-B14F-4D97-AF65-F5344CB8AC3E}">
        <p14:creationId xmlns:p14="http://schemas.microsoft.com/office/powerpoint/2010/main" val="775383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can you put subqueries  ( use slide I created for SQL class) </a:t>
            </a:r>
          </a:p>
          <a:p>
            <a:r>
              <a:rPr lang="en-US" sz="1200" b="0" i="0" u="none" strike="noStrike" kern="1200" dirty="0">
                <a:solidFill>
                  <a:schemeClr val="tx1"/>
                </a:solidFill>
                <a:effectLst/>
                <a:latin typeface="+mn-lt"/>
                <a:ea typeface="+mn-ea"/>
                <a:cs typeface="+mn-cs"/>
                <a:hlinkClick r:id="rId3"/>
              </a:rPr>
              <a:t>Subquery operators</a:t>
            </a:r>
            <a:r>
              <a:rPr lang="en-US" sz="1200" b="0" i="0" kern="1200" dirty="0">
                <a:solidFill>
                  <a:schemeClr val="tx1"/>
                </a:solidFill>
                <a:effectLst/>
                <a:latin typeface="+mn-lt"/>
                <a:ea typeface="+mn-ea"/>
                <a:cs typeface="+mn-cs"/>
              </a:rPr>
              <a:t> operate on nested query expressions. They can be used to compute values that are:</a:t>
            </a:r>
          </a:p>
          <a:p>
            <a:r>
              <a:rPr lang="en-US" sz="1200" b="0" i="0" kern="1200" dirty="0">
                <a:solidFill>
                  <a:schemeClr val="tx1"/>
                </a:solidFill>
                <a:effectLst/>
                <a:latin typeface="+mn-lt"/>
                <a:ea typeface="+mn-ea"/>
                <a:cs typeface="+mn-cs"/>
              </a:rPr>
              <a:t>Returned in a </a:t>
            </a:r>
            <a:r>
              <a:rPr lang="en-US" sz="1200" b="0" i="0" u="none" strike="noStrike" kern="1200" dirty="0">
                <a:solidFill>
                  <a:schemeClr val="tx1"/>
                </a:solidFill>
                <a:effectLst/>
                <a:latin typeface="+mn-lt"/>
                <a:ea typeface="+mn-ea"/>
                <a:cs typeface="+mn-cs"/>
                <a:hlinkClick r:id="rId4"/>
              </a:rPr>
              <a:t>SELECT</a:t>
            </a:r>
            <a:r>
              <a:rPr lang="en-US" sz="1200" b="0" i="0" kern="1200" dirty="0">
                <a:solidFill>
                  <a:schemeClr val="tx1"/>
                </a:solidFill>
                <a:effectLst/>
                <a:latin typeface="+mn-lt"/>
                <a:ea typeface="+mn-ea"/>
                <a:cs typeface="+mn-cs"/>
              </a:rPr>
              <a:t> list.</a:t>
            </a:r>
          </a:p>
          <a:p>
            <a:r>
              <a:rPr lang="en-US" sz="1200" b="0" i="0" kern="1200" dirty="0">
                <a:solidFill>
                  <a:schemeClr val="tx1"/>
                </a:solidFill>
                <a:effectLst/>
                <a:latin typeface="+mn-lt"/>
                <a:ea typeface="+mn-ea"/>
                <a:cs typeface="+mn-cs"/>
              </a:rPr>
              <a:t>Grouped in a </a:t>
            </a:r>
            <a:r>
              <a:rPr lang="en-US" sz="1200" b="0" i="0" u="none" strike="noStrike" kern="1200" dirty="0">
                <a:solidFill>
                  <a:schemeClr val="tx1"/>
                </a:solidFill>
                <a:effectLst/>
                <a:latin typeface="+mn-lt"/>
                <a:ea typeface="+mn-ea"/>
                <a:cs typeface="+mn-cs"/>
                <a:hlinkClick r:id="rId5"/>
              </a:rPr>
              <a:t>GROUP BY</a:t>
            </a:r>
            <a:r>
              <a:rPr lang="en-US" sz="1200" b="0" i="0" kern="1200" dirty="0">
                <a:solidFill>
                  <a:schemeClr val="tx1"/>
                </a:solidFill>
                <a:effectLst/>
                <a:latin typeface="+mn-lt"/>
                <a:ea typeface="+mn-ea"/>
                <a:cs typeface="+mn-cs"/>
              </a:rPr>
              <a:t> clause.</a:t>
            </a:r>
          </a:p>
          <a:p>
            <a:r>
              <a:rPr lang="en-US" sz="1200" b="0" i="0" kern="1200" dirty="0">
                <a:solidFill>
                  <a:schemeClr val="tx1"/>
                </a:solidFill>
                <a:effectLst/>
                <a:latin typeface="+mn-lt"/>
                <a:ea typeface="+mn-ea"/>
                <a:cs typeface="+mn-cs"/>
              </a:rPr>
              <a:t>Compared with other expressions in the </a:t>
            </a:r>
            <a:r>
              <a:rPr lang="en-US" sz="1200" b="0" i="0" u="none" strike="noStrike" kern="1200" dirty="0">
                <a:solidFill>
                  <a:schemeClr val="tx1"/>
                </a:solidFill>
                <a:effectLst/>
                <a:latin typeface="+mn-lt"/>
                <a:ea typeface="+mn-ea"/>
                <a:cs typeface="+mn-cs"/>
                <a:hlinkClick r:id="rId6"/>
              </a:rPr>
              <a:t>WHERE</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7"/>
              </a:rPr>
              <a:t>HAVING</a:t>
            </a:r>
            <a:r>
              <a:rPr lang="en-US" sz="1200" b="0" i="0" kern="1200" dirty="0">
                <a:solidFill>
                  <a:schemeClr val="tx1"/>
                </a:solidFill>
                <a:effectLst/>
                <a:latin typeface="+mn-lt"/>
                <a:ea typeface="+mn-ea"/>
                <a:cs typeface="+mn-cs"/>
              </a:rPr>
              <a:t> clause</a:t>
            </a:r>
          </a:p>
          <a:p>
            <a:endParaRPr lang="en-US" dirty="0"/>
          </a:p>
          <a:p>
            <a:r>
              <a:rPr lang="en-US" sz="1200" b="0" i="0" kern="1200" dirty="0">
                <a:solidFill>
                  <a:schemeClr val="tx1"/>
                </a:solidFill>
                <a:effectLst/>
                <a:latin typeface="+mn-lt"/>
                <a:ea typeface="+mn-ea"/>
                <a:cs typeface="+mn-cs"/>
              </a:rPr>
              <a:t>Limitations</a:t>
            </a:r>
          </a:p>
          <a:p>
            <a:r>
              <a:rPr lang="en-US" sz="1200" b="0" i="0" kern="1200" dirty="0">
                <a:solidFill>
                  <a:schemeClr val="tx1"/>
                </a:solidFill>
                <a:effectLst/>
                <a:latin typeface="+mn-lt"/>
                <a:ea typeface="+mn-ea"/>
                <a:cs typeface="+mn-cs"/>
              </a:rPr>
              <a:t>Although subqueries can contain a wide range of SELECT statements, they have the following limitations:</a:t>
            </a:r>
          </a:p>
          <a:p>
            <a:r>
              <a:rPr lang="en-US" sz="1200" b="0" i="0" kern="1200" dirty="0">
                <a:solidFill>
                  <a:schemeClr val="tx1"/>
                </a:solidFill>
                <a:effectLst/>
                <a:latin typeface="+mn-lt"/>
                <a:ea typeface="+mn-ea"/>
                <a:cs typeface="+mn-cs"/>
              </a:rPr>
              <a:t>Some clauses are not allowed inside of ANY/ALL/NOT EXISTS subqueries.</a:t>
            </a:r>
          </a:p>
          <a:p>
            <a:r>
              <a:rPr lang="en-US" sz="1200" b="0" i="0" kern="1200" dirty="0">
                <a:solidFill>
                  <a:schemeClr val="tx1"/>
                </a:solidFill>
                <a:effectLst/>
                <a:latin typeface="+mn-lt"/>
                <a:ea typeface="+mn-ea"/>
                <a:cs typeface="+mn-cs"/>
              </a:rPr>
              <a:t>The only type of subquery that allows a </a:t>
            </a:r>
            <a:r>
              <a:rPr lang="en-US" sz="1200" b="0" i="0" u="none" strike="noStrike" kern="1200" dirty="0">
                <a:solidFill>
                  <a:schemeClr val="tx1"/>
                </a:solidFill>
                <a:effectLst/>
                <a:latin typeface="+mn-lt"/>
                <a:ea typeface="+mn-ea"/>
                <a:cs typeface="+mn-cs"/>
                <a:hlinkClick r:id="rId8"/>
              </a:rPr>
              <a:t>LIMIT / FETCH</a:t>
            </a:r>
            <a:r>
              <a:rPr lang="en-US" sz="1200" b="0" i="0" kern="1200" dirty="0">
                <a:solidFill>
                  <a:schemeClr val="tx1"/>
                </a:solidFill>
                <a:effectLst/>
                <a:latin typeface="+mn-lt"/>
                <a:ea typeface="+mn-ea"/>
                <a:cs typeface="+mn-cs"/>
              </a:rPr>
              <a:t> clause is an uncorrelated scalar subquery. Also, because an uncorrelated scalar subquery returns only 1 row, the LIMIT clause has little or no practical value inside a subquery.</a:t>
            </a:r>
          </a:p>
          <a:p>
            <a:endParaRPr lang="en-US" dirty="0"/>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27</a:t>
            </a:fld>
            <a:endParaRPr lang="en-US"/>
          </a:p>
        </p:txBody>
      </p:sp>
    </p:spTree>
    <p:extLst>
      <p:ext uri="{BB962C8B-B14F-4D97-AF65-F5344CB8AC3E}">
        <p14:creationId xmlns:p14="http://schemas.microsoft.com/office/powerpoint/2010/main" val="3451285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Recursive CTE Considerations</a:t>
            </a:r>
          </a:p>
          <a:p>
            <a:r>
              <a:rPr lang="en-US" sz="1200" b="0" i="0" kern="1200" dirty="0">
                <a:solidFill>
                  <a:schemeClr val="tx1"/>
                </a:solidFill>
                <a:effectLst/>
                <a:latin typeface="+mn-lt"/>
                <a:ea typeface="+mn-ea"/>
                <a:cs typeface="+mn-cs"/>
              </a:rPr>
              <a:t>Potential for Infinite Loops</a:t>
            </a:r>
          </a:p>
          <a:p>
            <a:r>
              <a:rPr lang="en-US" sz="1200" b="0" i="0" kern="1200" dirty="0">
                <a:solidFill>
                  <a:schemeClr val="tx1"/>
                </a:solidFill>
                <a:effectLst/>
                <a:latin typeface="+mn-lt"/>
                <a:ea typeface="+mn-ea"/>
                <a:cs typeface="+mn-cs"/>
              </a:rPr>
              <a:t>In theory, constructing a recursive CTE incorrectly can cause an infinite loop. In practice, Snowflake prevents this by limiting the number of iterations that the recursive clause will perform in a single query. The MAX_RECURSIONS parameter limits the number of iterations.</a:t>
            </a:r>
          </a:p>
          <a:p>
            <a:r>
              <a:rPr lang="en-US" sz="1200" b="0" i="0" kern="1200" dirty="0">
                <a:solidFill>
                  <a:schemeClr val="tx1"/>
                </a:solidFill>
                <a:effectLst/>
                <a:latin typeface="+mn-lt"/>
                <a:ea typeface="+mn-ea"/>
                <a:cs typeface="+mn-cs"/>
              </a:rPr>
              <a:t>To change MAX_RECURSIONS for your account, please contact </a:t>
            </a:r>
            <a:r>
              <a:rPr lang="en-US" sz="1200" b="0" i="0" u="none" strike="noStrike" kern="1200" dirty="0">
                <a:solidFill>
                  <a:schemeClr val="tx1"/>
                </a:solidFill>
                <a:effectLst/>
                <a:latin typeface="+mn-lt"/>
                <a:ea typeface="+mn-ea"/>
                <a:cs typeface="+mn-cs"/>
                <a:hlinkClick r:id="rId3"/>
              </a:rPr>
              <a:t>Snowflake Support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More Hierarchal data </a:t>
            </a:r>
          </a:p>
          <a:p>
            <a:r>
              <a:rPr lang="en-US" sz="1200" b="0" i="0" kern="1200" dirty="0">
                <a:solidFill>
                  <a:schemeClr val="tx1"/>
                </a:solidFill>
                <a:effectLst/>
                <a:latin typeface="+mn-lt"/>
                <a:ea typeface="+mn-ea"/>
                <a:cs typeface="+mn-cs"/>
              </a:rPr>
              <a:t>In a two-level hierarchy (for example, managers and employees), the data can be queried with a two-way join</a:t>
            </a:r>
          </a:p>
          <a:p>
            <a:r>
              <a:rPr lang="en-US" sz="1200" b="0" i="0" kern="1200" dirty="0">
                <a:solidFill>
                  <a:schemeClr val="tx1"/>
                </a:solidFill>
                <a:effectLst/>
                <a:latin typeface="+mn-lt"/>
                <a:ea typeface="+mn-ea"/>
                <a:cs typeface="+mn-cs"/>
              </a:rPr>
              <a:t>In a three-level hierarchy, you can use a 3-way join:</a:t>
            </a:r>
          </a:p>
          <a:p>
            <a:r>
              <a:rPr lang="en-US" sz="1200" b="0" i="0" kern="1200" dirty="0">
                <a:solidFill>
                  <a:schemeClr val="tx1"/>
                </a:solidFill>
                <a:effectLst/>
                <a:latin typeface="+mn-lt"/>
                <a:ea typeface="+mn-ea"/>
                <a:cs typeface="+mn-cs"/>
              </a:rPr>
              <a:t>This concept can be extended to as many levels as needed, as long as you know how many levels are needed. But if the number of levels changes, the queries need to change.</a:t>
            </a:r>
          </a:p>
          <a:p>
            <a:r>
              <a:rPr lang="en-US" sz="1200" b="0" i="0" kern="1200" dirty="0">
                <a:solidFill>
                  <a:schemeClr val="tx1"/>
                </a:solidFill>
                <a:effectLst/>
                <a:latin typeface="+mn-lt"/>
                <a:ea typeface="+mn-ea"/>
                <a:cs typeface="+mn-cs"/>
              </a:rPr>
              <a:t>Can also use connect by along with recursive CTEs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28</a:t>
            </a:fld>
            <a:endParaRPr lang="en-US"/>
          </a:p>
        </p:txBody>
      </p:sp>
    </p:spTree>
    <p:extLst>
      <p:ext uri="{BB962C8B-B14F-4D97-AF65-F5344CB8AC3E}">
        <p14:creationId xmlns:p14="http://schemas.microsoft.com/office/powerpoint/2010/main" val="2908144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29</a:t>
            </a:fld>
            <a:endParaRPr lang="en-US"/>
          </a:p>
        </p:txBody>
      </p:sp>
    </p:spTree>
    <p:extLst>
      <p:ext uri="{BB962C8B-B14F-4D97-AF65-F5344CB8AC3E}">
        <p14:creationId xmlns:p14="http://schemas.microsoft.com/office/powerpoint/2010/main" val="2400342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be a review from previous days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a:t>
            </a:fld>
            <a:endParaRPr lang="en-US"/>
          </a:p>
        </p:txBody>
      </p:sp>
    </p:spTree>
    <p:extLst>
      <p:ext uri="{BB962C8B-B14F-4D97-AF65-F5344CB8AC3E}">
        <p14:creationId xmlns:p14="http://schemas.microsoft.com/office/powerpoint/2010/main" val="4098824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Example of an array "vehicle" : [</a:t>
            </a:r>
            <a:r>
              <a:rPr lang="en-US" dirty="0"/>
              <a:t> </a:t>
            </a:r>
            <a:r>
              <a:rPr lang="en-US" sz="1200" b="0" kern="1200" dirty="0">
                <a:solidFill>
                  <a:schemeClr val="tx1"/>
                </a:solidFill>
                <a:effectLst/>
                <a:latin typeface="+mn-lt"/>
                <a:ea typeface="+mn-ea"/>
                <a:cs typeface="+mn-cs"/>
              </a:rPr>
              <a:t>{"make": "Toyota", "model": "Camry", "year": "2017", "price": "23500", "extras":["</a:t>
            </a:r>
            <a:r>
              <a:rPr lang="en-US" sz="1200" b="0" kern="1200" dirty="0" err="1">
                <a:solidFill>
                  <a:schemeClr val="tx1"/>
                </a:solidFill>
                <a:effectLst/>
                <a:latin typeface="+mn-lt"/>
                <a:ea typeface="+mn-ea"/>
                <a:cs typeface="+mn-cs"/>
              </a:rPr>
              <a:t>ext</a:t>
            </a:r>
            <a:r>
              <a:rPr lang="en-US" sz="1200" b="0" kern="1200" dirty="0">
                <a:solidFill>
                  <a:schemeClr val="tx1"/>
                </a:solidFill>
                <a:effectLst/>
                <a:latin typeface="+mn-lt"/>
                <a:ea typeface="+mn-ea"/>
                <a:cs typeface="+mn-cs"/>
              </a:rPr>
              <a:t> warranty", "rust proofing", "fabric protection"]}</a:t>
            </a:r>
          </a:p>
          <a:p>
            <a:endParaRPr lang="en-US" sz="1200" b="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sequences currently utilize the following semantics:</a:t>
            </a:r>
          </a:p>
          <a:p>
            <a:r>
              <a:rPr lang="en-US" sz="1200" b="0" i="0" kern="1200" dirty="0">
                <a:solidFill>
                  <a:schemeClr val="tx1"/>
                </a:solidFill>
                <a:effectLst/>
                <a:latin typeface="+mn-lt"/>
                <a:ea typeface="+mn-ea"/>
                <a:cs typeface="+mn-cs"/>
              </a:rPr>
              <a:t>All values generated by a sequence are globally unique as long as the sign of the sequence interval does not change. Concurrent queries never observe the same value, and values within a single query are always distinct.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30</a:t>
            </a:fld>
            <a:endParaRPr lang="en-US"/>
          </a:p>
        </p:txBody>
      </p:sp>
    </p:spTree>
    <p:extLst>
      <p:ext uri="{BB962C8B-B14F-4D97-AF65-F5344CB8AC3E}">
        <p14:creationId xmlns:p14="http://schemas.microsoft.com/office/powerpoint/2010/main" val="2203814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31</a:t>
            </a:fld>
            <a:endParaRPr lang="en-US"/>
          </a:p>
        </p:txBody>
      </p:sp>
    </p:spTree>
    <p:extLst>
      <p:ext uri="{BB962C8B-B14F-4D97-AF65-F5344CB8AC3E}">
        <p14:creationId xmlns:p14="http://schemas.microsoft.com/office/powerpoint/2010/main" val="3970577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32</a:t>
            </a:fld>
            <a:endParaRPr lang="en-US"/>
          </a:p>
        </p:txBody>
      </p:sp>
    </p:spTree>
    <p:extLst>
      <p:ext uri="{BB962C8B-B14F-4D97-AF65-F5344CB8AC3E}">
        <p14:creationId xmlns:p14="http://schemas.microsoft.com/office/powerpoint/2010/main" val="556107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Typically, query results are reused if </a:t>
            </a:r>
            <a:r>
              <a:rPr lang="en-US" sz="1200" b="1" i="1" kern="1200" dirty="0">
                <a:solidFill>
                  <a:schemeClr val="tx1"/>
                </a:solidFill>
                <a:effectLst/>
                <a:latin typeface="+mn-lt"/>
                <a:ea typeface="+mn-ea"/>
                <a:cs typeface="+mn-cs"/>
              </a:rPr>
              <a:t>all</a:t>
            </a:r>
            <a:r>
              <a:rPr lang="en-US" sz="1200" b="0" i="0" kern="1200" dirty="0">
                <a:solidFill>
                  <a:schemeClr val="tx1"/>
                </a:solidFill>
                <a:effectLst/>
                <a:latin typeface="+mn-lt"/>
                <a:ea typeface="+mn-ea"/>
                <a:cs typeface="+mn-cs"/>
              </a:rPr>
              <a:t> of the following conditions are met:</a:t>
            </a:r>
          </a:p>
          <a:p>
            <a:r>
              <a:rPr lang="en-US" sz="1200" b="0" i="0" kern="1200" dirty="0">
                <a:solidFill>
                  <a:schemeClr val="tx1"/>
                </a:solidFill>
                <a:effectLst/>
                <a:latin typeface="+mn-lt"/>
                <a:ea typeface="+mn-ea"/>
                <a:cs typeface="+mn-cs"/>
              </a:rPr>
              <a:t>The new query syntactically matches the previously-executed query.</a:t>
            </a:r>
          </a:p>
          <a:p>
            <a:r>
              <a:rPr lang="en-US" sz="1200" b="0" i="0" kern="1200" dirty="0">
                <a:solidFill>
                  <a:schemeClr val="tx1"/>
                </a:solidFill>
                <a:effectLst/>
                <a:latin typeface="+mn-lt"/>
                <a:ea typeface="+mn-ea"/>
                <a:cs typeface="+mn-cs"/>
              </a:rPr>
              <a:t>The table data contributing to the query result has not changed.</a:t>
            </a:r>
          </a:p>
          <a:p>
            <a:r>
              <a:rPr lang="en-US" sz="1200" b="0" i="0" kern="1200" dirty="0">
                <a:solidFill>
                  <a:schemeClr val="tx1"/>
                </a:solidFill>
                <a:effectLst/>
                <a:latin typeface="+mn-lt"/>
                <a:ea typeface="+mn-ea"/>
                <a:cs typeface="+mn-cs"/>
              </a:rPr>
              <a:t>The persisted result for the previous query is still available.</a:t>
            </a:r>
          </a:p>
          <a:p>
            <a:r>
              <a:rPr lang="en-US" sz="1200" b="0" i="0" kern="1200" dirty="0">
                <a:solidFill>
                  <a:schemeClr val="tx1"/>
                </a:solidFill>
                <a:effectLst/>
                <a:latin typeface="+mn-lt"/>
                <a:ea typeface="+mn-ea"/>
                <a:cs typeface="+mn-cs"/>
              </a:rPr>
              <a:t>The role accessing the cached results has the required privileges If the query was a SELECT query, the role executing the query must have the necessary access privileges for all the tables used in the cached </a:t>
            </a:r>
            <a:r>
              <a:rPr lang="en-US" sz="1200" b="0" i="0" kern="1200" dirty="0" err="1">
                <a:solidFill>
                  <a:schemeClr val="tx1"/>
                </a:solidFill>
                <a:effectLst/>
                <a:latin typeface="+mn-lt"/>
                <a:ea typeface="+mn-ea"/>
                <a:cs typeface="+mn-cs"/>
              </a:rPr>
              <a:t>query.If</a:t>
            </a:r>
            <a:r>
              <a:rPr lang="en-US" sz="1200" b="0" i="0" kern="1200" dirty="0">
                <a:solidFill>
                  <a:schemeClr val="tx1"/>
                </a:solidFill>
                <a:effectLst/>
                <a:latin typeface="+mn-lt"/>
                <a:ea typeface="+mn-ea"/>
                <a:cs typeface="+mn-cs"/>
              </a:rPr>
              <a:t> the query was a SHOW query, the role executing the query must match the role that generated the cached results.</a:t>
            </a:r>
          </a:p>
          <a:p>
            <a:r>
              <a:rPr lang="en-US" sz="1200" b="0" i="0" kern="1200" dirty="0">
                <a:solidFill>
                  <a:schemeClr val="tx1"/>
                </a:solidFill>
                <a:effectLst/>
                <a:latin typeface="+mn-lt"/>
                <a:ea typeface="+mn-ea"/>
                <a:cs typeface="+mn-cs"/>
              </a:rPr>
              <a:t>Any configuration options that affect how the result was produced have not changed.</a:t>
            </a:r>
          </a:p>
          <a:p>
            <a:r>
              <a:rPr lang="en-US" sz="1200" b="0" i="0" kern="1200" dirty="0">
                <a:solidFill>
                  <a:schemeClr val="tx1"/>
                </a:solidFill>
                <a:effectLst/>
                <a:latin typeface="+mn-lt"/>
                <a:ea typeface="+mn-ea"/>
                <a:cs typeface="+mn-cs"/>
              </a:rPr>
              <a:t>The query does not include functions that must be evaluated at execution time, e.g. </a:t>
            </a:r>
            <a:r>
              <a:rPr lang="en-US" sz="1200" b="0" i="0" u="none" strike="noStrike" kern="1200" dirty="0">
                <a:solidFill>
                  <a:schemeClr val="tx1"/>
                </a:solidFill>
                <a:effectLst/>
                <a:latin typeface="+mn-lt"/>
                <a:ea typeface="+mn-ea"/>
                <a:cs typeface="+mn-cs"/>
                <a:hlinkClick r:id="rId3"/>
              </a:rPr>
              <a:t>CURRENT_TIMESTAMP</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
              </a:rPr>
              <a:t>UUID_STRING</a:t>
            </a:r>
            <a:r>
              <a:rPr lang="en-US" sz="1200" b="0" i="0" kern="1200" dirty="0">
                <a:solidFill>
                  <a:schemeClr val="tx1"/>
                </a:solidFill>
                <a:effectLst/>
                <a:latin typeface="+mn-lt"/>
                <a:ea typeface="+mn-ea"/>
                <a:cs typeface="+mn-cs"/>
              </a:rPr>
              <a:t>. (Note that the the CURRENT_DATE() function is an exception to this rule; even though CURRENT_DATE() is evaluated at execution time, queries that use CURRENT_DATE() can still use the query reuse feature.)</a:t>
            </a:r>
          </a:p>
          <a:p>
            <a:r>
              <a:rPr lang="en-US" sz="1200" b="0" i="0" kern="1200" dirty="0">
                <a:solidFill>
                  <a:schemeClr val="tx1"/>
                </a:solidFill>
                <a:effectLst/>
                <a:latin typeface="+mn-lt"/>
                <a:ea typeface="+mn-ea"/>
                <a:cs typeface="+mn-cs"/>
              </a:rPr>
              <a:t>The table’s micro-partitions have not changed (e.g. been </a:t>
            </a:r>
            <a:r>
              <a:rPr lang="en-US" sz="1200" b="0" i="0" kern="1200" dirty="0" err="1">
                <a:solidFill>
                  <a:schemeClr val="tx1"/>
                </a:solidFill>
                <a:effectLst/>
                <a:latin typeface="+mn-lt"/>
                <a:ea typeface="+mn-ea"/>
                <a:cs typeface="+mn-cs"/>
              </a:rPr>
              <a:t>reclustered</a:t>
            </a:r>
            <a:r>
              <a:rPr lang="en-US" sz="1200" b="0" i="0" kern="1200" dirty="0">
                <a:solidFill>
                  <a:schemeClr val="tx1"/>
                </a:solidFill>
                <a:effectLst/>
                <a:latin typeface="+mn-lt"/>
                <a:ea typeface="+mn-ea"/>
                <a:cs typeface="+mn-cs"/>
              </a:rPr>
              <a:t> or consolidated) due to changes to other data in the table.</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33</a:t>
            </a:fld>
            <a:endParaRPr lang="en-US"/>
          </a:p>
        </p:txBody>
      </p:sp>
    </p:spTree>
    <p:extLst>
      <p:ext uri="{BB962C8B-B14F-4D97-AF65-F5344CB8AC3E}">
        <p14:creationId xmlns:p14="http://schemas.microsoft.com/office/powerpoint/2010/main" val="4205481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TableScan</a:t>
            </a:r>
            <a:r>
              <a:rPr lang="en-US" b="1" dirty="0"/>
              <a:t> </a:t>
            </a:r>
            <a:r>
              <a:rPr lang="en-US" b="0" dirty="0">
                <a:effectLst/>
              </a:rPr>
              <a:t>Represents access to a single table. Attributes:</a:t>
            </a:r>
          </a:p>
          <a:p>
            <a:r>
              <a:rPr lang="en-US" b="0" i="1" dirty="0">
                <a:effectLst/>
              </a:rPr>
              <a:t>Full table name</a:t>
            </a:r>
            <a:r>
              <a:rPr lang="en-US" b="0" dirty="0">
                <a:effectLst/>
              </a:rPr>
              <a:t> — the name of the accessed table, including database and schema.</a:t>
            </a:r>
          </a:p>
          <a:p>
            <a:r>
              <a:rPr lang="en-US" b="0" i="1" dirty="0">
                <a:effectLst/>
              </a:rPr>
              <a:t>Columns</a:t>
            </a:r>
            <a:r>
              <a:rPr lang="en-US" b="0" dirty="0">
                <a:effectLst/>
              </a:rPr>
              <a:t> — list of scanned columns</a:t>
            </a:r>
          </a:p>
          <a:p>
            <a:r>
              <a:rPr lang="en-US" b="0" i="1" dirty="0">
                <a:effectLst/>
              </a:rPr>
              <a:t>Table alias</a:t>
            </a:r>
            <a:r>
              <a:rPr lang="en-US" b="0" dirty="0">
                <a:effectLst/>
              </a:rPr>
              <a:t> — used table alias, if present</a:t>
            </a:r>
          </a:p>
          <a:p>
            <a:r>
              <a:rPr lang="en-US" b="0" i="1" dirty="0">
                <a:effectLst/>
              </a:rPr>
              <a:t>Extracted Variant paths</a:t>
            </a:r>
            <a:r>
              <a:rPr lang="en-US" b="0" dirty="0">
                <a:effectLst/>
              </a:rPr>
              <a:t> — list of paths extracted from VARIANT columns</a:t>
            </a:r>
          </a:p>
          <a:p>
            <a:endParaRPr lang="en-US" b="0" dirty="0">
              <a:effectLst/>
            </a:endParaRPr>
          </a:p>
          <a:p>
            <a:r>
              <a:rPr lang="en-US" b="1" dirty="0" err="1"/>
              <a:t>ValuesClause</a:t>
            </a:r>
            <a:r>
              <a:rPr lang="en-US" b="1" dirty="0"/>
              <a:t> </a:t>
            </a:r>
            <a:r>
              <a:rPr lang="en-US" b="0" dirty="0">
                <a:effectLst/>
              </a:rPr>
              <a:t>List of values provided with the VALUES clause. Attributes:</a:t>
            </a:r>
          </a:p>
          <a:p>
            <a:r>
              <a:rPr lang="en-US" b="0" i="1" dirty="0">
                <a:effectLst/>
              </a:rPr>
              <a:t>Number of values</a:t>
            </a:r>
            <a:r>
              <a:rPr lang="en-US" b="0" dirty="0">
                <a:effectLst/>
              </a:rPr>
              <a:t> — the number of produced values.</a:t>
            </a:r>
          </a:p>
          <a:p>
            <a:r>
              <a:rPr lang="en-US" b="0" i="1" dirty="0">
                <a:effectLst/>
              </a:rPr>
              <a:t>Values</a:t>
            </a:r>
            <a:r>
              <a:rPr lang="en-US" b="0" dirty="0">
                <a:effectLst/>
              </a:rPr>
              <a:t> — the list of produced values.</a:t>
            </a:r>
          </a:p>
          <a:p>
            <a:endParaRPr lang="en-US" b="0" dirty="0">
              <a:effectLst/>
            </a:endParaRPr>
          </a:p>
          <a:p>
            <a:r>
              <a:rPr lang="en-US" b="1" dirty="0"/>
              <a:t>Generator </a:t>
            </a:r>
            <a:r>
              <a:rPr lang="en-US" b="0" dirty="0">
                <a:effectLst/>
              </a:rPr>
              <a:t>Generates records using the TABLE(GENERATOR(...)) construct. Attributes:</a:t>
            </a:r>
          </a:p>
          <a:p>
            <a:r>
              <a:rPr lang="en-US" b="0" i="1" dirty="0" err="1">
                <a:effectLst/>
              </a:rPr>
              <a:t>rowCount</a:t>
            </a:r>
            <a:r>
              <a:rPr lang="en-US" b="0" dirty="0">
                <a:effectLst/>
              </a:rPr>
              <a:t> — provided </a:t>
            </a:r>
            <a:r>
              <a:rPr lang="en-US" b="0" dirty="0" err="1">
                <a:effectLst/>
              </a:rPr>
              <a:t>rowCount</a:t>
            </a:r>
            <a:r>
              <a:rPr lang="en-US" b="0" dirty="0">
                <a:effectLst/>
              </a:rPr>
              <a:t> parameter.</a:t>
            </a:r>
          </a:p>
          <a:p>
            <a:r>
              <a:rPr lang="en-US" b="0" i="1" dirty="0" err="1">
                <a:effectLst/>
              </a:rPr>
              <a:t>timeLimit</a:t>
            </a:r>
            <a:r>
              <a:rPr lang="en-US" b="0" dirty="0">
                <a:effectLst/>
              </a:rPr>
              <a:t> — provided </a:t>
            </a:r>
            <a:r>
              <a:rPr lang="en-US" b="0" dirty="0" err="1">
                <a:effectLst/>
              </a:rPr>
              <a:t>timeLimit</a:t>
            </a:r>
            <a:r>
              <a:rPr lang="en-US" b="0" dirty="0">
                <a:effectLst/>
              </a:rPr>
              <a:t> parameter.</a:t>
            </a:r>
          </a:p>
          <a:p>
            <a:endParaRPr lang="en-US" b="0" dirty="0">
              <a:effectLst/>
            </a:endParaRPr>
          </a:p>
          <a:p>
            <a:r>
              <a:rPr lang="en-US" b="1" dirty="0" err="1"/>
              <a:t>ExternalScan</a:t>
            </a:r>
            <a:r>
              <a:rPr lang="en-US" b="1" dirty="0"/>
              <a:t> </a:t>
            </a:r>
            <a:r>
              <a:rPr lang="en-US" b="0" dirty="0">
                <a:effectLst/>
              </a:rPr>
              <a:t>Represents access to data stored in stage objects. Can be a part of queries that scan data from stages directly, but also for data-loading COPY queries. Attributes:</a:t>
            </a:r>
          </a:p>
          <a:p>
            <a:r>
              <a:rPr lang="en-US" b="0" i="1" dirty="0">
                <a:effectLst/>
              </a:rPr>
              <a:t>Stage name</a:t>
            </a:r>
            <a:r>
              <a:rPr lang="en-US" b="0" dirty="0">
                <a:effectLst/>
              </a:rPr>
              <a:t> — the name of the stage where the data is read from.</a:t>
            </a:r>
          </a:p>
          <a:p>
            <a:r>
              <a:rPr lang="en-US" b="0" i="1" dirty="0">
                <a:effectLst/>
              </a:rPr>
              <a:t>Stage type</a:t>
            </a:r>
            <a:r>
              <a:rPr lang="en-US" b="0" dirty="0">
                <a:effectLst/>
              </a:rPr>
              <a:t> — the type of the stage (e.g. TABLE STAGE).</a:t>
            </a:r>
          </a:p>
          <a:p>
            <a:endParaRPr lang="en-US" b="0" dirty="0">
              <a:effectLst/>
            </a:endParaRPr>
          </a:p>
          <a:p>
            <a:r>
              <a:rPr lang="en-US" b="1" dirty="0" err="1"/>
              <a:t>InternalObject</a:t>
            </a:r>
            <a:r>
              <a:rPr lang="en-US" b="1" dirty="0"/>
              <a:t> </a:t>
            </a:r>
            <a:r>
              <a:rPr lang="en-US" b="0" dirty="0">
                <a:effectLst/>
              </a:rPr>
              <a:t>Represents access to an internal data object (e.g. an Information Schema table or the result of a previous query). Attributes:</a:t>
            </a:r>
          </a:p>
          <a:p>
            <a:r>
              <a:rPr lang="en-US" b="0" i="1" dirty="0">
                <a:effectLst/>
              </a:rPr>
              <a:t>Object Name</a:t>
            </a:r>
            <a:r>
              <a:rPr lang="en-US" b="0" dirty="0">
                <a:effectLst/>
              </a:rPr>
              <a:t> — the name or type of the accessed object.</a:t>
            </a:r>
          </a:p>
          <a:p>
            <a:endParaRPr lang="en-US" dirty="0"/>
          </a:p>
          <a:p>
            <a:endParaRPr lang="en-US" dirty="0"/>
          </a:p>
          <a:p>
            <a:r>
              <a:rPr lang="en-US" sz="1200" b="1" i="0" kern="1200" dirty="0">
                <a:solidFill>
                  <a:schemeClr val="tx1"/>
                </a:solidFill>
                <a:effectLst/>
                <a:latin typeface="+mn-lt"/>
                <a:ea typeface="+mn-ea"/>
                <a:cs typeface="+mn-cs"/>
              </a:rPr>
              <a:t>Data Processing Operators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Filter </a:t>
            </a:r>
            <a:r>
              <a:rPr lang="en-US" sz="1200" b="0" i="0" kern="1200" dirty="0">
                <a:solidFill>
                  <a:schemeClr val="tx1"/>
                </a:solidFill>
                <a:effectLst/>
                <a:latin typeface="+mn-lt"/>
                <a:ea typeface="+mn-ea"/>
                <a:cs typeface="+mn-cs"/>
              </a:rPr>
              <a:t>Represents an operation that filters the records. Attributes:</a:t>
            </a:r>
          </a:p>
          <a:p>
            <a:r>
              <a:rPr lang="en-US" sz="1200" b="0" i="1" kern="1200" dirty="0">
                <a:solidFill>
                  <a:schemeClr val="tx1"/>
                </a:solidFill>
                <a:effectLst/>
                <a:latin typeface="+mn-lt"/>
                <a:ea typeface="+mn-ea"/>
                <a:cs typeface="+mn-cs"/>
              </a:rPr>
              <a:t>Filter condition</a:t>
            </a:r>
            <a:r>
              <a:rPr lang="en-US" sz="1200" b="0" i="0" kern="1200" dirty="0">
                <a:solidFill>
                  <a:schemeClr val="tx1"/>
                </a:solidFill>
                <a:effectLst/>
                <a:latin typeface="+mn-lt"/>
                <a:ea typeface="+mn-ea"/>
                <a:cs typeface="+mn-cs"/>
              </a:rPr>
              <a:t> - the condition used to perform filtering.</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Join </a:t>
            </a:r>
            <a:r>
              <a:rPr lang="en-US" sz="1200" b="0" i="0" kern="1200" dirty="0">
                <a:solidFill>
                  <a:schemeClr val="tx1"/>
                </a:solidFill>
                <a:effectLst/>
                <a:latin typeface="+mn-lt"/>
                <a:ea typeface="+mn-ea"/>
                <a:cs typeface="+mn-cs"/>
              </a:rPr>
              <a:t>Combines two inputs on a given condition. Attributes:</a:t>
            </a:r>
          </a:p>
          <a:p>
            <a:r>
              <a:rPr lang="en-US" sz="1200" b="0" i="1" kern="1200" dirty="0">
                <a:solidFill>
                  <a:schemeClr val="tx1"/>
                </a:solidFill>
                <a:effectLst/>
                <a:latin typeface="+mn-lt"/>
                <a:ea typeface="+mn-ea"/>
                <a:cs typeface="+mn-cs"/>
              </a:rPr>
              <a:t>Join Type</a:t>
            </a:r>
            <a:r>
              <a:rPr lang="en-US" sz="1200" b="0" i="0" kern="1200" dirty="0">
                <a:solidFill>
                  <a:schemeClr val="tx1"/>
                </a:solidFill>
                <a:effectLst/>
                <a:latin typeface="+mn-lt"/>
                <a:ea typeface="+mn-ea"/>
                <a:cs typeface="+mn-cs"/>
              </a:rPr>
              <a:t> — Type of join (e.g. INNER, LEFT OUTER, etc.).</a:t>
            </a:r>
          </a:p>
          <a:p>
            <a:r>
              <a:rPr lang="en-US" sz="1200" b="0" i="1" kern="1200" dirty="0">
                <a:solidFill>
                  <a:schemeClr val="tx1"/>
                </a:solidFill>
                <a:effectLst/>
                <a:latin typeface="+mn-lt"/>
                <a:ea typeface="+mn-ea"/>
                <a:cs typeface="+mn-cs"/>
              </a:rPr>
              <a:t>Equality Join Condition</a:t>
            </a:r>
            <a:r>
              <a:rPr lang="en-US" sz="1200" b="0" i="0" kern="1200" dirty="0">
                <a:solidFill>
                  <a:schemeClr val="tx1"/>
                </a:solidFill>
                <a:effectLst/>
                <a:latin typeface="+mn-lt"/>
                <a:ea typeface="+mn-ea"/>
                <a:cs typeface="+mn-cs"/>
              </a:rPr>
              <a:t> — for joins which use equality-based conditions, it lists the expressions used for joining elements.</a:t>
            </a:r>
          </a:p>
          <a:p>
            <a:r>
              <a:rPr lang="en-US" sz="1200" b="0" i="1" kern="1200" dirty="0">
                <a:solidFill>
                  <a:schemeClr val="tx1"/>
                </a:solidFill>
                <a:effectLst/>
                <a:latin typeface="+mn-lt"/>
                <a:ea typeface="+mn-ea"/>
                <a:cs typeface="+mn-cs"/>
              </a:rPr>
              <a:t>Additional Join Condition</a:t>
            </a:r>
            <a:r>
              <a:rPr lang="en-US" sz="1200" b="0" i="0" kern="1200" dirty="0">
                <a:solidFill>
                  <a:schemeClr val="tx1"/>
                </a:solidFill>
                <a:effectLst/>
                <a:latin typeface="+mn-lt"/>
                <a:ea typeface="+mn-ea"/>
                <a:cs typeface="+mn-cs"/>
              </a:rPr>
              <a:t> — some joins use conditions containing non-equality based predicates. They are listed here.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Aggregate </a:t>
            </a:r>
            <a:r>
              <a:rPr lang="en-US" sz="1200" b="0" i="0" kern="1200" dirty="0">
                <a:solidFill>
                  <a:schemeClr val="tx1"/>
                </a:solidFill>
                <a:effectLst/>
                <a:latin typeface="+mn-lt"/>
                <a:ea typeface="+mn-ea"/>
                <a:cs typeface="+mn-cs"/>
              </a:rPr>
              <a:t>Groups input and computes aggregate functions. Can represent SQL constructs such as GROUP BY, as well as SELECT DISTINCT. Attributes:</a:t>
            </a:r>
          </a:p>
          <a:p>
            <a:r>
              <a:rPr lang="en-US" sz="1200" b="0" i="1" kern="1200" dirty="0">
                <a:solidFill>
                  <a:schemeClr val="tx1"/>
                </a:solidFill>
                <a:effectLst/>
                <a:latin typeface="+mn-lt"/>
                <a:ea typeface="+mn-ea"/>
                <a:cs typeface="+mn-cs"/>
              </a:rPr>
              <a:t>Grouping Keys</a:t>
            </a:r>
            <a:r>
              <a:rPr lang="en-US" sz="1200" b="0" i="0" kern="1200" dirty="0">
                <a:solidFill>
                  <a:schemeClr val="tx1"/>
                </a:solidFill>
                <a:effectLst/>
                <a:latin typeface="+mn-lt"/>
                <a:ea typeface="+mn-ea"/>
                <a:cs typeface="+mn-cs"/>
              </a:rPr>
              <a:t> — if GROUP BY is used, this lists the expressions we group by.</a:t>
            </a:r>
          </a:p>
          <a:p>
            <a:r>
              <a:rPr lang="en-US" sz="1200" b="0" i="1" kern="1200" dirty="0">
                <a:solidFill>
                  <a:schemeClr val="tx1"/>
                </a:solidFill>
                <a:effectLst/>
                <a:latin typeface="+mn-lt"/>
                <a:ea typeface="+mn-ea"/>
                <a:cs typeface="+mn-cs"/>
              </a:rPr>
              <a:t>Aggregate Functions</a:t>
            </a:r>
            <a:r>
              <a:rPr lang="en-US" sz="1200" b="0" i="0" kern="1200" dirty="0">
                <a:solidFill>
                  <a:schemeClr val="tx1"/>
                </a:solidFill>
                <a:effectLst/>
                <a:latin typeface="+mn-lt"/>
                <a:ea typeface="+mn-ea"/>
                <a:cs typeface="+mn-cs"/>
              </a:rPr>
              <a:t> — list of functions computed for each aggregate group, e.g. SUM.</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GroupingSets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Represents constructs such as GROUPING SETS, ROLLUP and CUBE. Attributes:</a:t>
            </a:r>
          </a:p>
          <a:p>
            <a:r>
              <a:rPr lang="en-US" sz="1200" b="0" i="1" kern="1200" dirty="0">
                <a:solidFill>
                  <a:schemeClr val="tx1"/>
                </a:solidFill>
                <a:effectLst/>
                <a:latin typeface="+mn-lt"/>
                <a:ea typeface="+mn-ea"/>
                <a:cs typeface="+mn-cs"/>
              </a:rPr>
              <a:t>Grouping Key Sets</a:t>
            </a:r>
            <a:r>
              <a:rPr lang="en-US" sz="1200" b="0" i="0" kern="1200" dirty="0">
                <a:solidFill>
                  <a:schemeClr val="tx1"/>
                </a:solidFill>
                <a:effectLst/>
                <a:latin typeface="+mn-lt"/>
                <a:ea typeface="+mn-ea"/>
                <a:cs typeface="+mn-cs"/>
              </a:rPr>
              <a:t> — list of grouping sets</a:t>
            </a:r>
          </a:p>
          <a:p>
            <a:r>
              <a:rPr lang="en-US" sz="1200" b="0" i="1" kern="1200" dirty="0">
                <a:solidFill>
                  <a:schemeClr val="tx1"/>
                </a:solidFill>
                <a:effectLst/>
                <a:latin typeface="+mn-lt"/>
                <a:ea typeface="+mn-ea"/>
                <a:cs typeface="+mn-cs"/>
              </a:rPr>
              <a:t>Aggregate Functions</a:t>
            </a:r>
            <a:r>
              <a:rPr lang="en-US" sz="1200" b="0" i="0" kern="1200" dirty="0">
                <a:solidFill>
                  <a:schemeClr val="tx1"/>
                </a:solidFill>
                <a:effectLst/>
                <a:latin typeface="+mn-lt"/>
                <a:ea typeface="+mn-ea"/>
                <a:cs typeface="+mn-cs"/>
              </a:rPr>
              <a:t> — list of functions computed for each group, e.g. SUM.</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WindowFunction</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Computes window functions. Attributes:</a:t>
            </a:r>
          </a:p>
          <a:p>
            <a:r>
              <a:rPr lang="en-US" sz="1200" b="0" i="1" kern="1200" dirty="0">
                <a:solidFill>
                  <a:schemeClr val="tx1"/>
                </a:solidFill>
                <a:effectLst/>
                <a:latin typeface="+mn-lt"/>
                <a:ea typeface="+mn-ea"/>
                <a:cs typeface="+mn-cs"/>
              </a:rPr>
              <a:t>Window Functions</a:t>
            </a:r>
            <a:r>
              <a:rPr lang="en-US" sz="1200" b="0" i="0" kern="1200" dirty="0">
                <a:solidFill>
                  <a:schemeClr val="tx1"/>
                </a:solidFill>
                <a:effectLst/>
                <a:latin typeface="+mn-lt"/>
                <a:ea typeface="+mn-ea"/>
                <a:cs typeface="+mn-cs"/>
              </a:rPr>
              <a:t> — list of window functions computed.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Sort </a:t>
            </a:r>
            <a:r>
              <a:rPr lang="en-US" sz="1200" b="0" i="0" kern="1200" dirty="0">
                <a:solidFill>
                  <a:schemeClr val="tx1"/>
                </a:solidFill>
                <a:effectLst/>
                <a:latin typeface="+mn-lt"/>
                <a:ea typeface="+mn-ea"/>
                <a:cs typeface="+mn-cs"/>
              </a:rPr>
              <a:t>Orders input on a given expression. Attributes:</a:t>
            </a:r>
          </a:p>
          <a:p>
            <a:r>
              <a:rPr lang="en-US" sz="1200" b="0" i="1" kern="1200" dirty="0">
                <a:solidFill>
                  <a:schemeClr val="tx1"/>
                </a:solidFill>
                <a:effectLst/>
                <a:latin typeface="+mn-lt"/>
                <a:ea typeface="+mn-ea"/>
                <a:cs typeface="+mn-cs"/>
              </a:rPr>
              <a:t>Sort keys</a:t>
            </a:r>
            <a:r>
              <a:rPr lang="en-US" sz="1200" b="0" i="0" kern="1200" dirty="0">
                <a:solidFill>
                  <a:schemeClr val="tx1"/>
                </a:solidFill>
                <a:effectLst/>
                <a:latin typeface="+mn-lt"/>
                <a:ea typeface="+mn-ea"/>
                <a:cs typeface="+mn-cs"/>
              </a:rPr>
              <a:t> — expression defining the sorting order.</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SortWithLimit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Produces a part of the input sequence after sorting, typically a result of an ORDER BY ... LIMIT ... OFFSET ... construct in SQL. Attributes:</a:t>
            </a:r>
          </a:p>
          <a:p>
            <a:r>
              <a:rPr lang="en-US" sz="1200" b="0" i="1" kern="1200" dirty="0">
                <a:solidFill>
                  <a:schemeClr val="tx1"/>
                </a:solidFill>
                <a:effectLst/>
                <a:latin typeface="+mn-lt"/>
                <a:ea typeface="+mn-ea"/>
                <a:cs typeface="+mn-cs"/>
              </a:rPr>
              <a:t>Sort keys</a:t>
            </a:r>
            <a:r>
              <a:rPr lang="en-US" sz="1200" b="0" i="0" kern="1200" dirty="0">
                <a:solidFill>
                  <a:schemeClr val="tx1"/>
                </a:solidFill>
                <a:effectLst/>
                <a:latin typeface="+mn-lt"/>
                <a:ea typeface="+mn-ea"/>
                <a:cs typeface="+mn-cs"/>
              </a:rPr>
              <a:t> — expression defining the sorting order.</a:t>
            </a:r>
          </a:p>
          <a:p>
            <a:r>
              <a:rPr lang="en-US" sz="1200" b="0" i="1" kern="1200" dirty="0">
                <a:solidFill>
                  <a:schemeClr val="tx1"/>
                </a:solidFill>
                <a:effectLst/>
                <a:latin typeface="+mn-lt"/>
                <a:ea typeface="+mn-ea"/>
                <a:cs typeface="+mn-cs"/>
              </a:rPr>
              <a:t>Number of rows</a:t>
            </a:r>
            <a:r>
              <a:rPr lang="en-US" sz="1200" b="0" i="0" kern="1200" dirty="0">
                <a:solidFill>
                  <a:schemeClr val="tx1"/>
                </a:solidFill>
                <a:effectLst/>
                <a:latin typeface="+mn-lt"/>
                <a:ea typeface="+mn-ea"/>
                <a:cs typeface="+mn-cs"/>
              </a:rPr>
              <a:t> — number of rows produced.</a:t>
            </a:r>
          </a:p>
          <a:p>
            <a:r>
              <a:rPr lang="en-US" sz="1200" b="0" i="1" kern="1200" dirty="0">
                <a:solidFill>
                  <a:schemeClr val="tx1"/>
                </a:solidFill>
                <a:effectLst/>
                <a:latin typeface="+mn-lt"/>
                <a:ea typeface="+mn-ea"/>
                <a:cs typeface="+mn-cs"/>
              </a:rPr>
              <a:t>Offset</a:t>
            </a:r>
            <a:r>
              <a:rPr lang="en-US" sz="1200" b="0" i="0" kern="1200" dirty="0">
                <a:solidFill>
                  <a:schemeClr val="tx1"/>
                </a:solidFill>
                <a:effectLst/>
                <a:latin typeface="+mn-lt"/>
                <a:ea typeface="+mn-ea"/>
                <a:cs typeface="+mn-cs"/>
              </a:rPr>
              <a:t> — position in the ordered sequence from which produced tuples are emitted.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Flatten </a:t>
            </a:r>
            <a:r>
              <a:rPr lang="en-US" sz="1200" b="0" i="0" kern="1200" dirty="0">
                <a:solidFill>
                  <a:schemeClr val="tx1"/>
                </a:solidFill>
                <a:effectLst/>
                <a:latin typeface="+mn-lt"/>
                <a:ea typeface="+mn-ea"/>
                <a:cs typeface="+mn-cs"/>
              </a:rPr>
              <a:t>Processes VARIANT records, possibly flattening them on a specified path. Attributes:</a:t>
            </a:r>
          </a:p>
          <a:p>
            <a:r>
              <a:rPr lang="en-US" sz="1200" b="0" i="1" kern="1200" dirty="0">
                <a:solidFill>
                  <a:schemeClr val="tx1"/>
                </a:solidFill>
                <a:effectLst/>
                <a:latin typeface="+mn-lt"/>
                <a:ea typeface="+mn-ea"/>
                <a:cs typeface="+mn-cs"/>
              </a:rPr>
              <a:t>input</a:t>
            </a:r>
            <a:r>
              <a:rPr lang="en-US" sz="1200" b="0" i="0" kern="1200" dirty="0">
                <a:solidFill>
                  <a:schemeClr val="tx1"/>
                </a:solidFill>
                <a:effectLst/>
                <a:latin typeface="+mn-lt"/>
                <a:ea typeface="+mn-ea"/>
                <a:cs typeface="+mn-cs"/>
              </a:rPr>
              <a:t> — the input expression used to flatten the data.</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JoinFilter</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Special filtering operation that removes tuples that can be identified as not possibly matching the condition of a Join further in the query plan. Attributes:</a:t>
            </a:r>
          </a:p>
          <a:p>
            <a:r>
              <a:rPr lang="en-US" sz="1200" b="0" i="1" kern="1200" dirty="0">
                <a:solidFill>
                  <a:schemeClr val="tx1"/>
                </a:solidFill>
                <a:effectLst/>
                <a:latin typeface="+mn-lt"/>
                <a:ea typeface="+mn-ea"/>
                <a:cs typeface="+mn-cs"/>
              </a:rPr>
              <a:t>Original join ID</a:t>
            </a:r>
            <a:r>
              <a:rPr lang="en-US" sz="1200" b="0" i="0" kern="1200" dirty="0">
                <a:solidFill>
                  <a:schemeClr val="tx1"/>
                </a:solidFill>
                <a:effectLst/>
                <a:latin typeface="+mn-lt"/>
                <a:ea typeface="+mn-ea"/>
                <a:cs typeface="+mn-cs"/>
              </a:rPr>
              <a:t> — the join used to identify tuples that can be filtered out.</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UnionAll</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Concatenates two inputs. Attributes: none.</a:t>
            </a:r>
          </a:p>
          <a:p>
            <a:r>
              <a:rPr lang="en-US" sz="1200" b="1" i="0" kern="1200" dirty="0">
                <a:solidFill>
                  <a:schemeClr val="tx1"/>
                </a:solidFill>
                <a:effectLst/>
                <a:latin typeface="+mn-lt"/>
                <a:ea typeface="+mn-ea"/>
                <a:cs typeface="+mn-cs"/>
              </a:rPr>
              <a:t>DML Operators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Insert </a:t>
            </a:r>
            <a:r>
              <a:rPr lang="en-US" sz="1200" b="0" i="0" kern="1200" dirty="0">
                <a:solidFill>
                  <a:schemeClr val="tx1"/>
                </a:solidFill>
                <a:effectLst/>
                <a:latin typeface="+mn-lt"/>
                <a:ea typeface="+mn-ea"/>
                <a:cs typeface="+mn-cs"/>
              </a:rPr>
              <a:t>Adds records to a table either through an INSERT or COPY operation. Attributes:</a:t>
            </a:r>
          </a:p>
          <a:p>
            <a:r>
              <a:rPr lang="en-US" sz="1200" b="0" i="1" kern="1200" dirty="0">
                <a:solidFill>
                  <a:schemeClr val="tx1"/>
                </a:solidFill>
                <a:effectLst/>
                <a:latin typeface="+mn-lt"/>
                <a:ea typeface="+mn-ea"/>
                <a:cs typeface="+mn-cs"/>
              </a:rPr>
              <a:t>Input expressions</a:t>
            </a:r>
            <a:r>
              <a:rPr lang="en-US" sz="1200" b="0" i="0" kern="1200" dirty="0">
                <a:solidFill>
                  <a:schemeClr val="tx1"/>
                </a:solidFill>
                <a:effectLst/>
                <a:latin typeface="+mn-lt"/>
                <a:ea typeface="+mn-ea"/>
                <a:cs typeface="+mn-cs"/>
              </a:rPr>
              <a:t> — which expressions are inserted.</a:t>
            </a:r>
          </a:p>
          <a:p>
            <a:r>
              <a:rPr lang="en-US" sz="1200" b="0" i="1" kern="1200" dirty="0">
                <a:solidFill>
                  <a:schemeClr val="tx1"/>
                </a:solidFill>
                <a:effectLst/>
                <a:latin typeface="+mn-lt"/>
                <a:ea typeface="+mn-ea"/>
                <a:cs typeface="+mn-cs"/>
              </a:rPr>
              <a:t>Table names</a:t>
            </a:r>
            <a:r>
              <a:rPr lang="en-US" sz="1200" b="0" i="0" kern="1200" dirty="0">
                <a:solidFill>
                  <a:schemeClr val="tx1"/>
                </a:solidFill>
                <a:effectLst/>
                <a:latin typeface="+mn-lt"/>
                <a:ea typeface="+mn-ea"/>
                <a:cs typeface="+mn-cs"/>
              </a:rPr>
              <a:t> — names of tables that records are added to.</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Delete </a:t>
            </a:r>
            <a:r>
              <a:rPr lang="en-US" sz="1200" b="0" i="0" kern="1200" dirty="0">
                <a:solidFill>
                  <a:schemeClr val="tx1"/>
                </a:solidFill>
                <a:effectLst/>
                <a:latin typeface="+mn-lt"/>
                <a:ea typeface="+mn-ea"/>
                <a:cs typeface="+mn-cs"/>
              </a:rPr>
              <a:t>Removes records from a table. Attributes:</a:t>
            </a:r>
          </a:p>
          <a:p>
            <a:r>
              <a:rPr lang="en-US" sz="1200" b="0" i="1" kern="1200" dirty="0">
                <a:solidFill>
                  <a:schemeClr val="tx1"/>
                </a:solidFill>
                <a:effectLst/>
                <a:latin typeface="+mn-lt"/>
                <a:ea typeface="+mn-ea"/>
                <a:cs typeface="+mn-cs"/>
              </a:rPr>
              <a:t>Table name</a:t>
            </a:r>
            <a:r>
              <a:rPr lang="en-US" sz="1200" b="0" i="0" kern="1200" dirty="0">
                <a:solidFill>
                  <a:schemeClr val="tx1"/>
                </a:solidFill>
                <a:effectLst/>
                <a:latin typeface="+mn-lt"/>
                <a:ea typeface="+mn-ea"/>
                <a:cs typeface="+mn-cs"/>
              </a:rPr>
              <a:t> — the name of the table that records are deleted from.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Update </a:t>
            </a:r>
            <a:r>
              <a:rPr lang="en-US" sz="1200" b="0" i="0" kern="1200" dirty="0">
                <a:solidFill>
                  <a:schemeClr val="tx1"/>
                </a:solidFill>
                <a:effectLst/>
                <a:latin typeface="+mn-lt"/>
                <a:ea typeface="+mn-ea"/>
                <a:cs typeface="+mn-cs"/>
              </a:rPr>
              <a:t>Updates records in a table. Attributes:</a:t>
            </a:r>
          </a:p>
          <a:p>
            <a:r>
              <a:rPr lang="en-US" sz="1200" b="0" i="1" kern="1200" dirty="0">
                <a:solidFill>
                  <a:schemeClr val="tx1"/>
                </a:solidFill>
                <a:effectLst/>
                <a:latin typeface="+mn-lt"/>
                <a:ea typeface="+mn-ea"/>
                <a:cs typeface="+mn-cs"/>
              </a:rPr>
              <a:t>Table name</a:t>
            </a:r>
            <a:r>
              <a:rPr lang="en-US" sz="1200" b="0" i="0" kern="1200" dirty="0">
                <a:solidFill>
                  <a:schemeClr val="tx1"/>
                </a:solidFill>
                <a:effectLst/>
                <a:latin typeface="+mn-lt"/>
                <a:ea typeface="+mn-ea"/>
                <a:cs typeface="+mn-cs"/>
              </a:rPr>
              <a:t> — the name of the updated table.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Merge </a:t>
            </a:r>
            <a:r>
              <a:rPr lang="en-US" sz="1200" b="0" i="0" kern="1200" dirty="0">
                <a:solidFill>
                  <a:schemeClr val="tx1"/>
                </a:solidFill>
                <a:effectLst/>
                <a:latin typeface="+mn-lt"/>
                <a:ea typeface="+mn-ea"/>
                <a:cs typeface="+mn-cs"/>
              </a:rPr>
              <a:t>Performs a MERGE operation on a table. Attributes:</a:t>
            </a:r>
          </a:p>
          <a:p>
            <a:r>
              <a:rPr lang="en-US" sz="1200" b="0" i="1" kern="1200" dirty="0">
                <a:solidFill>
                  <a:schemeClr val="tx1"/>
                </a:solidFill>
                <a:effectLst/>
                <a:latin typeface="+mn-lt"/>
                <a:ea typeface="+mn-ea"/>
                <a:cs typeface="+mn-cs"/>
              </a:rPr>
              <a:t>Full table name</a:t>
            </a:r>
            <a:r>
              <a:rPr lang="en-US" sz="1200" b="0" i="0" kern="1200" dirty="0">
                <a:solidFill>
                  <a:schemeClr val="tx1"/>
                </a:solidFill>
                <a:effectLst/>
                <a:latin typeface="+mn-lt"/>
                <a:ea typeface="+mn-ea"/>
                <a:cs typeface="+mn-cs"/>
              </a:rPr>
              <a:t> — the name of the updated table.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Unload </a:t>
            </a:r>
            <a:r>
              <a:rPr lang="en-US" sz="1200" b="0" i="0" kern="1200" dirty="0">
                <a:solidFill>
                  <a:schemeClr val="tx1"/>
                </a:solidFill>
                <a:effectLst/>
                <a:latin typeface="+mn-lt"/>
                <a:ea typeface="+mn-ea"/>
                <a:cs typeface="+mn-cs"/>
              </a:rPr>
              <a:t>Represents a COPY operation that exports data from a table into a file in a stage. Attributes:</a:t>
            </a:r>
          </a:p>
          <a:p>
            <a:r>
              <a:rPr lang="en-US" sz="1200" b="0" i="1" kern="1200" dirty="0">
                <a:solidFill>
                  <a:schemeClr val="tx1"/>
                </a:solidFill>
                <a:effectLst/>
                <a:latin typeface="+mn-lt"/>
                <a:ea typeface="+mn-ea"/>
                <a:cs typeface="+mn-cs"/>
              </a:rPr>
              <a:t>Location</a:t>
            </a:r>
            <a:r>
              <a:rPr lang="en-US" sz="1200" b="0" i="0" kern="1200" dirty="0">
                <a:solidFill>
                  <a:schemeClr val="tx1"/>
                </a:solidFill>
                <a:effectLst/>
                <a:latin typeface="+mn-lt"/>
                <a:ea typeface="+mn-ea"/>
                <a:cs typeface="+mn-cs"/>
              </a:rPr>
              <a:t> - the name of the stage where the data is saved.</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34</a:t>
            </a:fld>
            <a:endParaRPr lang="en-US"/>
          </a:p>
        </p:txBody>
      </p:sp>
    </p:spTree>
    <p:extLst>
      <p:ext uri="{BB962C8B-B14F-4D97-AF65-F5344CB8AC3E}">
        <p14:creationId xmlns:p14="http://schemas.microsoft.com/office/powerpoint/2010/main" val="3336547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circle back to this later today but good to take a look at it now </a:t>
            </a:r>
          </a:p>
        </p:txBody>
      </p:sp>
      <p:sp>
        <p:nvSpPr>
          <p:cNvPr id="4" name="Slide Number Placeholder 3"/>
          <p:cNvSpPr>
            <a:spLocks noGrp="1"/>
          </p:cNvSpPr>
          <p:nvPr>
            <p:ph type="sldNum" sz="quarter" idx="5"/>
          </p:nvPr>
        </p:nvSpPr>
        <p:spPr/>
        <p:txBody>
          <a:bodyPr/>
          <a:lstStyle/>
          <a:p>
            <a:fld id="{508CA472-7F2E-4E76-B936-E2F0FA71052E}" type="slidenum">
              <a:rPr lang="en-US" smtClean="0"/>
              <a:t>35</a:t>
            </a:fld>
            <a:endParaRPr lang="en-US"/>
          </a:p>
        </p:txBody>
      </p:sp>
    </p:spTree>
    <p:extLst>
      <p:ext uri="{BB962C8B-B14F-4D97-AF65-F5344CB8AC3E}">
        <p14:creationId xmlns:p14="http://schemas.microsoft.com/office/powerpoint/2010/main" val="29603479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36</a:t>
            </a:fld>
            <a:endParaRPr lang="en-US"/>
          </a:p>
        </p:txBody>
      </p:sp>
    </p:spTree>
    <p:extLst>
      <p:ext uri="{BB962C8B-B14F-4D97-AF65-F5344CB8AC3E}">
        <p14:creationId xmlns:p14="http://schemas.microsoft.com/office/powerpoint/2010/main" val="1008530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HyperLogLog</a:t>
            </a:r>
            <a:r>
              <a:rPr lang="en-US" sz="1200" b="0" i="0" kern="1200" dirty="0">
                <a:solidFill>
                  <a:schemeClr val="tx1"/>
                </a:solidFill>
                <a:effectLst/>
                <a:latin typeface="+mn-lt"/>
                <a:ea typeface="+mn-ea"/>
                <a:cs typeface="+mn-cs"/>
              </a:rPr>
              <a:t> implementation is 1.62338% (i.e. the average relative difference to the corresponding </a:t>
            </a:r>
            <a:r>
              <a:rPr lang="en-US" sz="1200" b="0" i="0" u="none" strike="noStrike" kern="1200" dirty="0">
                <a:solidFill>
                  <a:schemeClr val="tx1"/>
                </a:solidFill>
                <a:effectLst/>
                <a:latin typeface="+mn-lt"/>
                <a:ea typeface="+mn-ea"/>
                <a:cs typeface="+mn-cs"/>
                <a:hlinkClick r:id="rId3"/>
              </a:rPr>
              <a:t>COUNT(DISTINCT …)</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37</a:t>
            </a:fld>
            <a:endParaRPr lang="en-US"/>
          </a:p>
        </p:txBody>
      </p:sp>
    </p:spTree>
    <p:extLst>
      <p:ext uri="{BB962C8B-B14F-4D97-AF65-F5344CB8AC3E}">
        <p14:creationId xmlns:p14="http://schemas.microsoft.com/office/powerpoint/2010/main" val="919740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be a review from previous days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4</a:t>
            </a:fld>
            <a:endParaRPr lang="en-US"/>
          </a:p>
        </p:txBody>
      </p:sp>
    </p:spTree>
    <p:extLst>
      <p:ext uri="{BB962C8B-B14F-4D97-AF65-F5344CB8AC3E}">
        <p14:creationId xmlns:p14="http://schemas.microsoft.com/office/powerpoint/2010/main" val="4292750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be a review from previous days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5</a:t>
            </a:fld>
            <a:endParaRPr lang="en-US"/>
          </a:p>
        </p:txBody>
      </p:sp>
    </p:spTree>
    <p:extLst>
      <p:ext uri="{BB962C8B-B14F-4D97-AF65-F5344CB8AC3E}">
        <p14:creationId xmlns:p14="http://schemas.microsoft.com/office/powerpoint/2010/main" val="3369580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6</a:t>
            </a:fld>
            <a:endParaRPr lang="en-US"/>
          </a:p>
        </p:txBody>
      </p:sp>
    </p:spTree>
    <p:extLst>
      <p:ext uri="{BB962C8B-B14F-4D97-AF65-F5344CB8AC3E}">
        <p14:creationId xmlns:p14="http://schemas.microsoft.com/office/powerpoint/2010/main" val="1372928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Benefits</a:t>
            </a:r>
          </a:p>
          <a:p>
            <a:r>
              <a:rPr lang="en-US" sz="1200" b="0" i="0" kern="1200" dirty="0">
                <a:solidFill>
                  <a:schemeClr val="tx1"/>
                </a:solidFill>
                <a:effectLst/>
                <a:latin typeface="+mn-lt"/>
                <a:ea typeface="+mn-ea"/>
                <a:cs typeface="+mn-cs"/>
              </a:rPr>
              <a:t>micro-partitions are derived automatically; do not need to be defined up-front or maintained by users.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micro-partitions are small in size (50 to 500 MB, before compression), which enables extremely efficient DML and fine-grained pruning for faster queries.</a:t>
            </a: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columnar storage - </a:t>
            </a:r>
            <a:r>
              <a:rPr lang="en-US" sz="1200" b="0" i="0" kern="1200" dirty="0">
                <a:solidFill>
                  <a:schemeClr val="tx1"/>
                </a:solidFill>
                <a:effectLst/>
                <a:latin typeface="+mn-lt"/>
                <a:ea typeface="+mn-ea"/>
                <a:cs typeface="+mn-cs"/>
              </a:rPr>
              <a:t>Columns are stored independently within micro-partitions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Columns are also compressed individually within micro-partitions.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Micro-partitions can overlap in their range of values, which, combined with their uniformly small size, helps prevent skew.</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only the columns referenced by a query are scanned – efficient scanning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automatically determines the most efficient compression algorithm for the columns in each micro-partition.</a:t>
            </a:r>
          </a:p>
          <a:p>
            <a:r>
              <a:rPr lang="en-US" sz="1200" b="0" i="0" kern="1200" dirty="0">
                <a:solidFill>
                  <a:schemeClr val="tx1"/>
                </a:solidFill>
                <a:effectLst/>
                <a:latin typeface="+mn-lt"/>
                <a:ea typeface="+mn-ea"/>
                <a:cs typeface="+mn-cs"/>
              </a:rPr>
              <a:t>All DML operations (e.g. DELETE, UPDATE, MERGE) take advantage of the underlying micro-partition metadata to facilitate and simplify table maintenance. For example, some operations, such as deleting all rows from a table, are metadata-only operations.</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7</a:t>
            </a:fld>
            <a:endParaRPr lang="en-US"/>
          </a:p>
        </p:txBody>
      </p:sp>
    </p:spTree>
    <p:extLst>
      <p:ext uri="{BB962C8B-B14F-4D97-AF65-F5344CB8AC3E}">
        <p14:creationId xmlns:p14="http://schemas.microsoft.com/office/powerpoint/2010/main" val="1958800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query that specifies a filter predicate on a range of values that accesses 10% of the values in the range should ideally only scan 10% of the micro-partitions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assume a large table contains one year of historical data with date and hour columns. Assuming uniform distribution of the data, a query targeting a particular hour would ideally scan 1/8760th of the micro-partitions in the table and then only scan the portion of the micro-partitions that contain the data for the hour column;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uses columnar scanning of partitions so that an entire partition is not scanned if a query only filters by one column.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closer the ratio of scanned micro-partitions and columnar data is to the ratio of actual data selected, the more efficient is the pruning performed on the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Time series data allows for sub second response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 all predicate expressions can be used to prune. For example, Snowflake does not prune micro-partitions based on a predicate with a subquery, even if the subquery results in a constant.</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8</a:t>
            </a:fld>
            <a:endParaRPr lang="en-US"/>
          </a:p>
        </p:txBody>
      </p:sp>
    </p:spTree>
    <p:extLst>
      <p:ext uri="{BB962C8B-B14F-4D97-AF65-F5344CB8AC3E}">
        <p14:creationId xmlns:p14="http://schemas.microsoft.com/office/powerpoint/2010/main" val="1964414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clustering metadata is collected and recorded for each micro-partition created during the process. Snowflake then leverages this clustering information to avoid unnecessary scanning of micro-partitions during querying, significantly accelerating the performance of queries that reference these columns.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table consists of 24 rows stored across 4 micro-partitions, with the rows divided equally between each micro-partition. Within each micro-partition, the data is sorted and stored by column, which enables Snowflake to perform the following actions for queries on the table:</a:t>
            </a:r>
          </a:p>
          <a:p>
            <a:r>
              <a:rPr lang="en-US" sz="1200" b="0" i="0" kern="1200" dirty="0">
                <a:solidFill>
                  <a:schemeClr val="tx1"/>
                </a:solidFill>
                <a:effectLst/>
                <a:latin typeface="+mn-lt"/>
                <a:ea typeface="+mn-ea"/>
                <a:cs typeface="+mn-cs"/>
              </a:rPr>
              <a:t>	First, prune micro-partitions that are not needed for the query.</a:t>
            </a:r>
          </a:p>
          <a:p>
            <a:r>
              <a:rPr lang="en-US" sz="1200" b="0" i="0" kern="1200" dirty="0">
                <a:solidFill>
                  <a:schemeClr val="tx1"/>
                </a:solidFill>
                <a:effectLst/>
                <a:latin typeface="+mn-lt"/>
                <a:ea typeface="+mn-ea"/>
                <a:cs typeface="+mn-cs"/>
              </a:rPr>
              <a:t>	Then, prune by column within the remaining micro-partitions.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Note that this diagram is intended only as a small-scale conceptual representation of the data clustering that Snowflake utilizes in micro-partitions. A typical Snowflake table may consist of thousands, even millions, of micro-partitions.</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9</a:t>
            </a:fld>
            <a:endParaRPr lang="en-US"/>
          </a:p>
        </p:txBody>
      </p:sp>
    </p:spTree>
    <p:extLst>
      <p:ext uri="{BB962C8B-B14F-4D97-AF65-F5344CB8AC3E}">
        <p14:creationId xmlns:p14="http://schemas.microsoft.com/office/powerpoint/2010/main" val="18320313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9.wdp"/></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0.wdp"/></Relationships>
</file>

<file path=ppt/slides/_rels/slide12.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microsoft.com/office/2007/relationships/hdphoto" Target="../media/hdphoto11.wdp"/><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tiff"/></Relationships>
</file>

<file path=ppt/slides/_rels/slide1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3.tiff"/></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26.tiff"/></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9.png"/><Relationship Id="rId5" Type="http://schemas.microsoft.com/office/2007/relationships/hdphoto" Target="../media/hdphoto13.wdp"/><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png"/><Relationship Id="rId7"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microsoft.com/office/2007/relationships/hdphoto" Target="../media/hdphoto5.wdp"/><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45.png"/><Relationship Id="rId4" Type="http://schemas.microsoft.com/office/2007/relationships/hdphoto" Target="../media/hdphoto14.wdp"/></Relationships>
</file>

<file path=ppt/slides/_rels/slide32.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0.tiff"/><Relationship Id="rId7" Type="http://schemas.microsoft.com/office/2007/relationships/hdphoto" Target="../media/hdphoto16.wdp"/><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2.png"/><Relationship Id="rId5" Type="http://schemas.microsoft.com/office/2007/relationships/hdphoto" Target="../media/hdphoto15.wdp"/><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docs.snowflake.com/en/sql-reference/functions/count.html"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microsoft.com/office/2007/relationships/hdphoto" Target="../media/hdphoto6.wdp"/><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microsoft.com/office/2007/relationships/hdphoto" Target="../media/hdphoto7.wdp"/><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10828812"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Data Engineering Module 5</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r>
              <a:rPr lang="en-US" dirty="0">
                <a:solidFill>
                  <a:schemeClr val="dk1"/>
                </a:solidFill>
                <a:latin typeface="Calibri"/>
                <a:cs typeface="Calibri"/>
                <a:sym typeface="Calibri"/>
              </a:rPr>
              <a:t>Kerry Nakayama</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Credentials</a:t>
            </a:r>
            <a:endParaRPr dirty="0"/>
          </a:p>
        </p:txBody>
      </p:sp>
    </p:spTree>
    <p:extLst>
      <p:ext uri="{BB962C8B-B14F-4D97-AF65-F5344CB8AC3E}">
        <p14:creationId xmlns:p14="http://schemas.microsoft.com/office/powerpoint/2010/main" val="365524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9F40-535C-CE43-901F-0EA5838C6E58}"/>
              </a:ext>
            </a:extLst>
          </p:cNvPr>
          <p:cNvSpPr>
            <a:spLocks noGrp="1"/>
          </p:cNvSpPr>
          <p:nvPr>
            <p:ph type="title"/>
          </p:nvPr>
        </p:nvSpPr>
        <p:spPr/>
        <p:txBody>
          <a:bodyPr/>
          <a:lstStyle/>
          <a:p>
            <a:r>
              <a:rPr lang="en-US" dirty="0"/>
              <a:t>Data Clustering of Micro-Partitions</a:t>
            </a:r>
          </a:p>
        </p:txBody>
      </p:sp>
      <p:sp>
        <p:nvSpPr>
          <p:cNvPr id="3" name="Slide Number Placeholder 2">
            <a:extLst>
              <a:ext uri="{FF2B5EF4-FFF2-40B4-BE49-F238E27FC236}">
                <a16:creationId xmlns:a16="http://schemas.microsoft.com/office/drawing/2014/main" id="{E23919DA-0A1A-7144-9982-B40E69C7ABE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
        <p:nvSpPr>
          <p:cNvPr id="5" name="Text Placeholder 8">
            <a:extLst>
              <a:ext uri="{FF2B5EF4-FFF2-40B4-BE49-F238E27FC236}">
                <a16:creationId xmlns:a16="http://schemas.microsoft.com/office/drawing/2014/main" id="{77D9522D-80FD-134C-B53D-62ADDE9062A2}"/>
              </a:ext>
            </a:extLst>
          </p:cNvPr>
          <p:cNvSpPr txBox="1">
            <a:spLocks/>
          </p:cNvSpPr>
          <p:nvPr/>
        </p:nvSpPr>
        <p:spPr>
          <a:xfrm>
            <a:off x="747838" y="1386868"/>
            <a:ext cx="10512000" cy="4680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en-US" sz="2400" kern="0" dirty="0">
                <a:latin typeface="Helvetica Neue Light" panose="02000403000000020004" pitchFamily="2" charset="0"/>
                <a:ea typeface="Helvetica Neue Light" panose="02000403000000020004" pitchFamily="2" charset="0"/>
                <a:cs typeface="Helvetica Neue" panose="02000503000000020004" pitchFamily="2" charset="0"/>
              </a:rPr>
              <a:t>Snowflake </a:t>
            </a:r>
            <a:r>
              <a:rPr lang="en-US" sz="2400" kern="0" dirty="0">
                <a:solidFill>
                  <a:srgbClr val="0070C0"/>
                </a:solidFill>
                <a:latin typeface="Helvetica Neue Light" panose="02000403000000020004" pitchFamily="2" charset="0"/>
                <a:ea typeface="Helvetica Neue Light" panose="02000403000000020004" pitchFamily="2" charset="0"/>
                <a:cs typeface="Helvetica Neue" panose="02000503000000020004" pitchFamily="2" charset="0"/>
              </a:rPr>
              <a:t>maintains clustering metadata</a:t>
            </a:r>
            <a:r>
              <a:rPr lang="en-US" sz="2400" kern="0" dirty="0">
                <a:latin typeface="Helvetica Neue Light" panose="02000403000000020004" pitchFamily="2" charset="0"/>
                <a:ea typeface="Helvetica Neue Light" panose="02000403000000020004" pitchFamily="2" charset="0"/>
                <a:cs typeface="Helvetica Neue" panose="02000503000000020004" pitchFamily="2" charset="0"/>
              </a:rPr>
              <a:t> for the micro-partitions in a table, including:</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total number of micro-partitions that make up the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number of micro-partitions containing values that overlap with each other (in a specified subset of table columns).</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depth of the overlapping micro-partitions</a:t>
            </a:r>
          </a:p>
          <a:p>
            <a:pPr lvl="1"/>
            <a:endParaRPr lang="en-US" sz="2400" kern="0" dirty="0">
              <a:latin typeface="Helvetica Neue Light" panose="02000403000000020004" pitchFamily="2" charset="0"/>
              <a:ea typeface="Helvetica Neue Light" panose="02000403000000020004" pitchFamily="2" charset="0"/>
              <a:cs typeface="Helvetica Neue" panose="02000503000000020004" pitchFamily="2" charset="0"/>
            </a:endParaRPr>
          </a:p>
          <a:p>
            <a:pPr marL="342900" indent="-342900">
              <a:buFont typeface="Arial" panose="020B0604020202020204" pitchFamily="34" charset="0"/>
              <a:buChar char="•"/>
            </a:pPr>
            <a:r>
              <a:rPr lang="en-US" sz="2400" kern="0" dirty="0">
                <a:solidFill>
                  <a:srgbClr val="00B0F0"/>
                </a:solidFill>
                <a:latin typeface="Helvetica Neue Light" panose="02000403000000020004" pitchFamily="2" charset="0"/>
                <a:ea typeface="Helvetica Neue Light" panose="02000403000000020004" pitchFamily="2" charset="0"/>
                <a:cs typeface="Helvetica Neue" panose="02000503000000020004" pitchFamily="2" charset="0"/>
              </a:rPr>
              <a:t>Clustering Depth </a:t>
            </a:r>
            <a:r>
              <a:rPr lang="en-US" sz="2400" kern="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average depth (1 or greater) of the overlapping micro-partitions for specified columns in a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Monitoring the clustering “health” of a large table, particularly over time as DML is performed on the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Determining whether a large table would benefit from explicitly defining a clustering key</a:t>
            </a:r>
          </a:p>
          <a:p>
            <a:pPr marL="800100" lvl="1" indent="-342900">
              <a:buFont typeface="Wingdings" pitchFamily="2" charset="2"/>
              <a:buChar char="Ø"/>
            </a:pPr>
            <a:endParaRPr lang="en-US" sz="2400" kern="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2400" kern="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2A4CCA5F-4A28-2741-8A0A-9322040507B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811" b="96220" l="9827" r="88439">
                        <a14:foregroundMark x1="28324" y1="5498" x2="43353" y2="6186"/>
                        <a14:foregroundMark x1="43353" y1="6186" x2="72832" y2="4467"/>
                        <a14:foregroundMark x1="72832" y1="4467" x2="43353" y2="7904"/>
                        <a14:foregroundMark x1="43353" y1="7904" x2="28902" y2="6529"/>
                        <a14:foregroundMark x1="28902" y1="6529" x2="23699" y2="4811"/>
                        <a14:foregroundMark x1="28324" y1="92440" x2="41040" y2="95876"/>
                        <a14:foregroundMark x1="41040" y1="95876" x2="56069" y2="96220"/>
                        <a14:foregroundMark x1="56069" y1="96220" x2="69942" y2="94158"/>
                        <a14:foregroundMark x1="69942" y1="94158" x2="55491" y2="90722"/>
                        <a14:foregroundMark x1="55491" y1="90722" x2="41040" y2="90722"/>
                        <a14:foregroundMark x1="41040" y1="90722" x2="36994" y2="93127"/>
                        <a14:foregroundMark x1="26012" y1="96220" x2="55491" y2="96564"/>
                        <a14:foregroundMark x1="55491" y1="96564" x2="69364" y2="95533"/>
                        <a14:foregroundMark x1="69364" y1="95533" x2="75145" y2="96220"/>
                      </a14:backgroundRemoval>
                    </a14:imgEffect>
                  </a14:imgLayer>
                </a14:imgProps>
              </a:ext>
            </a:extLst>
          </a:blip>
          <a:stretch>
            <a:fillRect/>
          </a:stretch>
        </p:blipFill>
        <p:spPr>
          <a:xfrm>
            <a:off x="-175304" y="3681425"/>
            <a:ext cx="1166191" cy="3154354"/>
          </a:xfrm>
          <a:prstGeom prst="rect">
            <a:avLst/>
          </a:prstGeom>
        </p:spPr>
      </p:pic>
    </p:spTree>
    <p:extLst>
      <p:ext uri="{BB962C8B-B14F-4D97-AF65-F5344CB8AC3E}">
        <p14:creationId xmlns:p14="http://schemas.microsoft.com/office/powerpoint/2010/main" val="3008440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34D916-D73A-9C4B-8415-9D75E09201A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1410809"/>
            <a:ext cx="6433782" cy="5123191"/>
          </a:xfrm>
          <a:prstGeom prst="rect">
            <a:avLst/>
          </a:prstGeom>
        </p:spPr>
      </p:pic>
      <p:sp>
        <p:nvSpPr>
          <p:cNvPr id="2" name="Title 1">
            <a:extLst>
              <a:ext uri="{FF2B5EF4-FFF2-40B4-BE49-F238E27FC236}">
                <a16:creationId xmlns:a16="http://schemas.microsoft.com/office/drawing/2014/main" id="{F4D29F40-535C-CE43-901F-0EA5838C6E58}"/>
              </a:ext>
            </a:extLst>
          </p:cNvPr>
          <p:cNvSpPr>
            <a:spLocks noGrp="1"/>
          </p:cNvSpPr>
          <p:nvPr>
            <p:ph type="title"/>
          </p:nvPr>
        </p:nvSpPr>
        <p:spPr/>
        <p:txBody>
          <a:bodyPr/>
          <a:lstStyle/>
          <a:p>
            <a:r>
              <a:rPr lang="en-US" dirty="0"/>
              <a:t>Data Clustering of Micro-Partitions</a:t>
            </a:r>
          </a:p>
        </p:txBody>
      </p:sp>
      <p:sp>
        <p:nvSpPr>
          <p:cNvPr id="3" name="Slide Number Placeholder 2">
            <a:extLst>
              <a:ext uri="{FF2B5EF4-FFF2-40B4-BE49-F238E27FC236}">
                <a16:creationId xmlns:a16="http://schemas.microsoft.com/office/drawing/2014/main" id="{E23919DA-0A1A-7144-9982-B40E69C7ABE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8" name="Rounded Rectangular Callout 7">
            <a:extLst>
              <a:ext uri="{FF2B5EF4-FFF2-40B4-BE49-F238E27FC236}">
                <a16:creationId xmlns:a16="http://schemas.microsoft.com/office/drawing/2014/main" id="{6E301926-5A0F-AC40-BB26-4682903EA0D6}"/>
              </a:ext>
            </a:extLst>
          </p:cNvPr>
          <p:cNvSpPr/>
          <p:nvPr/>
        </p:nvSpPr>
        <p:spPr>
          <a:xfrm>
            <a:off x="6798586" y="4173698"/>
            <a:ext cx="4718909" cy="2162331"/>
          </a:xfrm>
          <a:prstGeom prst="wedgeRoundRectCallout">
            <a:avLst>
              <a:gd name="adj1" fmla="val 40409"/>
              <a:gd name="adj2" fmla="val 67732"/>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2">
                    <a:lumMod val="50000"/>
                  </a:schemeClr>
                </a:solidFill>
              </a:rPr>
              <a:t>Clustering depth for a table is </a:t>
            </a:r>
            <a:r>
              <a:rPr lang="en-US" b="1" i="1" dirty="0">
                <a:solidFill>
                  <a:schemeClr val="accent2">
                    <a:lumMod val="50000"/>
                  </a:schemeClr>
                </a:solidFill>
              </a:rPr>
              <a:t>not</a:t>
            </a:r>
            <a:r>
              <a:rPr lang="en-US" dirty="0">
                <a:solidFill>
                  <a:schemeClr val="accent2">
                    <a:lumMod val="50000"/>
                  </a:schemeClr>
                </a:solidFill>
              </a:rPr>
              <a:t> an absolute or precise measure of a well clustered table</a:t>
            </a:r>
          </a:p>
          <a:p>
            <a:endParaRPr lang="en-US" sz="600" dirty="0">
              <a:solidFill>
                <a:schemeClr val="accent2">
                  <a:lumMod val="50000"/>
                </a:schemeClr>
              </a:solidFill>
            </a:endParaRPr>
          </a:p>
          <a:p>
            <a:pPr marL="285750" indent="-285750">
              <a:buFont typeface="Arial" panose="020B0604020202020204" pitchFamily="34" charset="0"/>
              <a:buChar char="•"/>
            </a:pPr>
            <a:r>
              <a:rPr lang="en-US" sz="1600" dirty="0">
                <a:solidFill>
                  <a:schemeClr val="accent2">
                    <a:lumMod val="50000"/>
                  </a:schemeClr>
                </a:solidFill>
              </a:rPr>
              <a:t>A well clustered table performs queries quickly</a:t>
            </a:r>
          </a:p>
          <a:p>
            <a:pPr marL="285750" indent="-285750">
              <a:buFont typeface="Arial" panose="020B0604020202020204" pitchFamily="34" charset="0"/>
              <a:buChar char="•"/>
            </a:pPr>
            <a:r>
              <a:rPr lang="en-US" sz="1600" dirty="0">
                <a:solidFill>
                  <a:schemeClr val="accent2">
                    <a:lumMod val="50000"/>
                  </a:schemeClr>
                </a:solidFill>
              </a:rPr>
              <a:t>performance degrades if the table is likely no longer well-clustered</a:t>
            </a:r>
          </a:p>
        </p:txBody>
      </p:sp>
      <p:sp>
        <p:nvSpPr>
          <p:cNvPr id="11" name="Text Placeholder 8">
            <a:extLst>
              <a:ext uri="{FF2B5EF4-FFF2-40B4-BE49-F238E27FC236}">
                <a16:creationId xmlns:a16="http://schemas.microsoft.com/office/drawing/2014/main" id="{69AD0950-D8C1-3B49-9F75-7188BD0B7FFC}"/>
              </a:ext>
            </a:extLst>
          </p:cNvPr>
          <p:cNvSpPr txBox="1">
            <a:spLocks/>
          </p:cNvSpPr>
          <p:nvPr/>
        </p:nvSpPr>
        <p:spPr>
          <a:xfrm>
            <a:off x="6798586" y="1621708"/>
            <a:ext cx="5536327" cy="216233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sz="2400" kern="0" dirty="0">
                <a:solidFill>
                  <a:schemeClr val="tx1"/>
                </a:solidFill>
                <a:latin typeface="Helvetica Neue Light" panose="02000403000000020004" pitchFamily="2" charset="0"/>
                <a:ea typeface="Helvetica Neue Light" panose="02000403000000020004" pitchFamily="2" charset="0"/>
              </a:rPr>
              <a:t>The line through shows the overlapping micro-partitions</a:t>
            </a:r>
          </a:p>
          <a:p>
            <a:endParaRPr lang="en-US" sz="2400" kern="0" dirty="0">
              <a:solidFill>
                <a:schemeClr val="tx1"/>
              </a:solidFill>
              <a:latin typeface="Helvetica Neue Light" panose="02000403000000020004" pitchFamily="2" charset="0"/>
              <a:ea typeface="Helvetica Neue Light" panose="02000403000000020004" pitchFamily="2" charset="0"/>
            </a:endParaRPr>
          </a:p>
          <a:p>
            <a:pPr>
              <a:buFont typeface="Arial" panose="020B0604020202020204" pitchFamily="34" charset="0"/>
              <a:buChar char="•"/>
            </a:pPr>
            <a:r>
              <a:rPr lang="en-US" sz="2400" kern="0" dirty="0">
                <a:solidFill>
                  <a:schemeClr val="tx1"/>
                </a:solidFill>
                <a:latin typeface="Helvetica Neue Light" panose="02000403000000020004" pitchFamily="2" charset="0"/>
                <a:ea typeface="Helvetica Neue Light" panose="02000403000000020004" pitchFamily="2" charset="0"/>
              </a:rPr>
              <a:t>The average depth shows how many overlap at any given moment</a:t>
            </a:r>
          </a:p>
        </p:txBody>
      </p:sp>
      <p:sp>
        <p:nvSpPr>
          <p:cNvPr id="19" name="Freeform 18">
            <a:extLst>
              <a:ext uri="{FF2B5EF4-FFF2-40B4-BE49-F238E27FC236}">
                <a16:creationId xmlns:a16="http://schemas.microsoft.com/office/drawing/2014/main" id="{914B1819-81AC-E34B-AE81-10BBA5238263}"/>
              </a:ext>
            </a:extLst>
          </p:cNvPr>
          <p:cNvSpPr/>
          <p:nvPr/>
        </p:nvSpPr>
        <p:spPr>
          <a:xfrm>
            <a:off x="3373395" y="1247214"/>
            <a:ext cx="3447535" cy="902862"/>
          </a:xfrm>
          <a:custGeom>
            <a:avLst/>
            <a:gdLst>
              <a:gd name="connsiteX0" fmla="*/ 3447535 w 3447535"/>
              <a:gd name="connsiteY0" fmla="*/ 556872 h 902862"/>
              <a:gd name="connsiteX1" fmla="*/ 2681416 w 3447535"/>
              <a:gd name="connsiteY1" fmla="*/ 62602 h 902862"/>
              <a:gd name="connsiteX2" fmla="*/ 877329 w 3447535"/>
              <a:gd name="connsiteY2" fmla="*/ 99672 h 902862"/>
              <a:gd name="connsiteX3" fmla="*/ 0 w 3447535"/>
              <a:gd name="connsiteY3" fmla="*/ 902862 h 902862"/>
              <a:gd name="connsiteX4" fmla="*/ 0 w 3447535"/>
              <a:gd name="connsiteY4" fmla="*/ 902862 h 90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535" h="902862">
                <a:moveTo>
                  <a:pt x="3447535" y="556872"/>
                </a:moveTo>
                <a:cubicBezTo>
                  <a:pt x="3278659" y="347837"/>
                  <a:pt x="3109784" y="138802"/>
                  <a:pt x="2681416" y="62602"/>
                </a:cubicBezTo>
                <a:cubicBezTo>
                  <a:pt x="2253048" y="-13598"/>
                  <a:pt x="1324232" y="-40371"/>
                  <a:pt x="877329" y="99672"/>
                </a:cubicBezTo>
                <a:cubicBezTo>
                  <a:pt x="430426" y="239715"/>
                  <a:pt x="0" y="902862"/>
                  <a:pt x="0" y="902862"/>
                </a:cubicBezTo>
                <a:lnTo>
                  <a:pt x="0" y="902862"/>
                </a:ln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55A9EF6F-6871-5A4A-B3AE-BD6521120BFB}"/>
              </a:ext>
            </a:extLst>
          </p:cNvPr>
          <p:cNvSpPr/>
          <p:nvPr/>
        </p:nvSpPr>
        <p:spPr>
          <a:xfrm>
            <a:off x="5632388" y="2499658"/>
            <a:ext cx="1163828" cy="774630"/>
          </a:xfrm>
          <a:custGeom>
            <a:avLst/>
            <a:gdLst>
              <a:gd name="connsiteX0" fmla="*/ 1163828 w 1163828"/>
              <a:gd name="connsiteY0" fmla="*/ 428893 h 774630"/>
              <a:gd name="connsiteX1" fmla="*/ 731342 w 1163828"/>
              <a:gd name="connsiteY1" fmla="*/ 762526 h 774630"/>
              <a:gd name="connsiteX2" fmla="*/ 162931 w 1163828"/>
              <a:gd name="connsiteY2" fmla="*/ 663672 h 774630"/>
              <a:gd name="connsiteX3" fmla="*/ 2293 w 1163828"/>
              <a:gd name="connsiteY3" fmla="*/ 305326 h 774630"/>
              <a:gd name="connsiteX4" fmla="*/ 249428 w 1163828"/>
              <a:gd name="connsiteY4" fmla="*/ 8764 h 774630"/>
              <a:gd name="connsiteX5" fmla="*/ 422423 w 1163828"/>
              <a:gd name="connsiteY5" fmla="*/ 107618 h 774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3828" h="774630">
                <a:moveTo>
                  <a:pt x="1163828" y="428893"/>
                </a:moveTo>
                <a:cubicBezTo>
                  <a:pt x="1030993" y="576144"/>
                  <a:pt x="898158" y="723396"/>
                  <a:pt x="731342" y="762526"/>
                </a:cubicBezTo>
                <a:cubicBezTo>
                  <a:pt x="564526" y="801656"/>
                  <a:pt x="284439" y="739872"/>
                  <a:pt x="162931" y="663672"/>
                </a:cubicBezTo>
                <a:cubicBezTo>
                  <a:pt x="41423" y="587472"/>
                  <a:pt x="-12123" y="414477"/>
                  <a:pt x="2293" y="305326"/>
                </a:cubicBezTo>
                <a:cubicBezTo>
                  <a:pt x="16709" y="196175"/>
                  <a:pt x="179406" y="41715"/>
                  <a:pt x="249428" y="8764"/>
                </a:cubicBezTo>
                <a:cubicBezTo>
                  <a:pt x="319450" y="-24187"/>
                  <a:pt x="370936" y="41715"/>
                  <a:pt x="422423" y="107618"/>
                </a:cubicBez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85434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Clustering Keys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185449" y="1232050"/>
            <a:ext cx="11821102" cy="1188698"/>
          </a:xfrm>
        </p:spPr>
        <p:txBody>
          <a:bodyPr/>
          <a:lstStyle/>
          <a:p>
            <a:r>
              <a:rPr lang="en-US" sz="2800" b="1" dirty="0">
                <a:solidFill>
                  <a:schemeClr val="accent6">
                    <a:lumMod val="75000"/>
                  </a:schemeClr>
                </a:solidFill>
              </a:rPr>
              <a:t>Clustering Keys </a:t>
            </a:r>
            <a:r>
              <a:rPr lang="en-US" dirty="0"/>
              <a:t>can be used when DML takes place in large tables and snowflakes automatic clustering is no longer optimal</a:t>
            </a:r>
          </a:p>
          <a:p>
            <a:pPr marL="76200" indent="0">
              <a:buNone/>
            </a:pPr>
            <a:endParaRPr lang="en-US" dirty="0"/>
          </a:p>
        </p:txBody>
      </p:sp>
      <p:sp>
        <p:nvSpPr>
          <p:cNvPr id="5" name="Rounded Rectangular Callout 4">
            <a:extLst>
              <a:ext uri="{FF2B5EF4-FFF2-40B4-BE49-F238E27FC236}">
                <a16:creationId xmlns:a16="http://schemas.microsoft.com/office/drawing/2014/main" id="{FBB5C0BB-AD85-064D-83F4-DA4C3557ED66}"/>
              </a:ext>
            </a:extLst>
          </p:cNvPr>
          <p:cNvSpPr/>
          <p:nvPr/>
        </p:nvSpPr>
        <p:spPr>
          <a:xfrm>
            <a:off x="8711514" y="3383055"/>
            <a:ext cx="3295037" cy="2954655"/>
          </a:xfrm>
          <a:prstGeom prst="wedgeRoundRectCallout">
            <a:avLst>
              <a:gd name="adj1" fmla="val 35650"/>
              <a:gd name="adj2" fmla="val 58080"/>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2">
                    <a:lumMod val="50000"/>
                  </a:schemeClr>
                </a:solidFill>
              </a:rPr>
              <a:t>Clustering keys are </a:t>
            </a:r>
            <a:r>
              <a:rPr lang="en-US" b="1" i="1" dirty="0">
                <a:solidFill>
                  <a:schemeClr val="accent2">
                    <a:lumMod val="50000"/>
                  </a:schemeClr>
                </a:solidFill>
              </a:rPr>
              <a:t>not</a:t>
            </a:r>
            <a:r>
              <a:rPr lang="en-US" dirty="0">
                <a:solidFill>
                  <a:schemeClr val="accent2">
                    <a:lumMod val="50000"/>
                  </a:schemeClr>
                </a:solidFill>
              </a:rPr>
              <a:t> intended for all tables to see performance improvements</a:t>
            </a:r>
          </a:p>
          <a:p>
            <a:endParaRPr lang="en-US" sz="600" dirty="0">
              <a:solidFill>
                <a:schemeClr val="accent2">
                  <a:lumMod val="50000"/>
                </a:schemeClr>
              </a:solidFill>
            </a:endParaRPr>
          </a:p>
          <a:p>
            <a:pPr marL="285750" indent="-285750">
              <a:buFont typeface="Arial" panose="020B0604020202020204" pitchFamily="34" charset="0"/>
              <a:buChar char="•"/>
            </a:pPr>
            <a:r>
              <a:rPr lang="en-US" sz="1600" dirty="0">
                <a:solidFill>
                  <a:schemeClr val="accent2">
                    <a:lumMod val="50000"/>
                  </a:schemeClr>
                </a:solidFill>
              </a:rPr>
              <a:t>Tables need to be &gt;1TB</a:t>
            </a:r>
          </a:p>
          <a:p>
            <a:pPr marL="285750" indent="-285750">
              <a:buFont typeface="Arial" panose="020B0604020202020204" pitchFamily="34" charset="0"/>
              <a:buChar char="•"/>
            </a:pPr>
            <a:r>
              <a:rPr lang="en-US" sz="1600" dirty="0">
                <a:solidFill>
                  <a:schemeClr val="accent2">
                    <a:lumMod val="50000"/>
                  </a:schemeClr>
                </a:solidFill>
              </a:rPr>
              <a:t>DML causes changes that affect automatic clustering</a:t>
            </a:r>
          </a:p>
          <a:p>
            <a:pPr marL="285750" indent="-285750">
              <a:buFont typeface="Arial" panose="020B0604020202020204" pitchFamily="34" charset="0"/>
              <a:buChar char="•"/>
            </a:pPr>
            <a:r>
              <a:rPr lang="en-US" sz="1600" dirty="0">
                <a:solidFill>
                  <a:schemeClr val="accent2">
                    <a:lumMod val="50000"/>
                  </a:schemeClr>
                </a:solidFill>
              </a:rPr>
              <a:t>Baseline tests should be run first before clustering is added</a:t>
            </a:r>
          </a:p>
        </p:txBody>
      </p:sp>
      <p:sp>
        <p:nvSpPr>
          <p:cNvPr id="3" name="TextBox 2">
            <a:extLst>
              <a:ext uri="{FF2B5EF4-FFF2-40B4-BE49-F238E27FC236}">
                <a16:creationId xmlns:a16="http://schemas.microsoft.com/office/drawing/2014/main" id="{168813A5-4741-7F4A-8F1C-1E6BD8FF44B6}"/>
              </a:ext>
            </a:extLst>
          </p:cNvPr>
          <p:cNvSpPr txBox="1"/>
          <p:nvPr/>
        </p:nvSpPr>
        <p:spPr>
          <a:xfrm>
            <a:off x="296561" y="2494983"/>
            <a:ext cx="8662088" cy="295465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Re-inserting the data by manually sorting on key columns can fix the clustering but it can be expensive and cumbersome</a:t>
            </a:r>
          </a:p>
          <a:p>
            <a:pPr marL="3619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cs typeface="Helvetica Neue" panose="02000503000000020004" pitchFamily="2" charset="0"/>
            </a:endParaRPr>
          </a:p>
          <a:p>
            <a:pPr marL="3619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cs typeface="Helvetica Neue" panose="02000503000000020004" pitchFamily="2" charset="0"/>
            </a:endParaRPr>
          </a:p>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A good practice is to identify one or more columns as clustering keys for very large tables that have DML done regularly </a:t>
            </a:r>
          </a:p>
          <a:p>
            <a:endParaRPr lang="en-US" dirty="0"/>
          </a:p>
        </p:txBody>
      </p:sp>
      <p:pic>
        <p:nvPicPr>
          <p:cNvPr id="6" name="Picture 5">
            <a:extLst>
              <a:ext uri="{FF2B5EF4-FFF2-40B4-BE49-F238E27FC236}">
                <a16:creationId xmlns:a16="http://schemas.microsoft.com/office/drawing/2014/main" id="{CAA1C8FB-7851-EB43-9F93-CE1E32FDC36C}"/>
              </a:ext>
            </a:extLst>
          </p:cNvPr>
          <p:cNvPicPr>
            <a:picLocks noChangeAspect="1"/>
          </p:cNvPicPr>
          <p:nvPr/>
        </p:nvPicPr>
        <p:blipFill>
          <a:blip r:embed="rId3"/>
          <a:stretch>
            <a:fillRect/>
          </a:stretch>
        </p:blipFill>
        <p:spPr>
          <a:xfrm>
            <a:off x="3855307" y="3185389"/>
            <a:ext cx="1054542" cy="827981"/>
          </a:xfrm>
          <a:prstGeom prst="rect">
            <a:avLst/>
          </a:prstGeom>
        </p:spPr>
      </p:pic>
      <p:pic>
        <p:nvPicPr>
          <p:cNvPr id="7" name="Picture 6">
            <a:extLst>
              <a:ext uri="{FF2B5EF4-FFF2-40B4-BE49-F238E27FC236}">
                <a16:creationId xmlns:a16="http://schemas.microsoft.com/office/drawing/2014/main" id="{6F611AD9-BC3D-434D-8E62-52CB99D7ECB5}"/>
              </a:ext>
            </a:extLst>
          </p:cNvPr>
          <p:cNvPicPr>
            <a:picLocks noChangeAspect="1"/>
          </p:cNvPicPr>
          <p:nvPr/>
        </p:nvPicPr>
        <p:blipFill>
          <a:blip r:embed="rId4"/>
          <a:stretch>
            <a:fillRect/>
          </a:stretch>
        </p:blipFill>
        <p:spPr>
          <a:xfrm>
            <a:off x="2162431" y="4971803"/>
            <a:ext cx="1132703" cy="1365907"/>
          </a:xfrm>
          <a:prstGeom prst="rect">
            <a:avLst/>
          </a:prstGeom>
        </p:spPr>
      </p:pic>
      <p:pic>
        <p:nvPicPr>
          <p:cNvPr id="11" name="Picture 10">
            <a:extLst>
              <a:ext uri="{FF2B5EF4-FFF2-40B4-BE49-F238E27FC236}">
                <a16:creationId xmlns:a16="http://schemas.microsoft.com/office/drawing/2014/main" id="{99EB3F17-C288-214B-AEB0-608300BBF6AC}"/>
              </a:ext>
            </a:extLst>
          </p:cNvPr>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3480487" y="5404260"/>
            <a:ext cx="539750" cy="933450"/>
          </a:xfrm>
          <a:prstGeom prst="rect">
            <a:avLst/>
          </a:prstGeom>
        </p:spPr>
      </p:pic>
      <p:pic>
        <p:nvPicPr>
          <p:cNvPr id="12" name="Picture 11">
            <a:extLst>
              <a:ext uri="{FF2B5EF4-FFF2-40B4-BE49-F238E27FC236}">
                <a16:creationId xmlns:a16="http://schemas.microsoft.com/office/drawing/2014/main" id="{A34237C6-C638-F040-9285-4F9089DF5F1A}"/>
              </a:ext>
            </a:extLst>
          </p:cNvPr>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Lst>
          </a:blip>
          <a:stretch>
            <a:fillRect/>
          </a:stretch>
        </p:blipFill>
        <p:spPr>
          <a:xfrm>
            <a:off x="4038427" y="5404260"/>
            <a:ext cx="539750" cy="933450"/>
          </a:xfrm>
          <a:prstGeom prst="rect">
            <a:avLst/>
          </a:prstGeom>
        </p:spPr>
      </p:pic>
      <p:pic>
        <p:nvPicPr>
          <p:cNvPr id="13" name="Picture 12">
            <a:extLst>
              <a:ext uri="{FF2B5EF4-FFF2-40B4-BE49-F238E27FC236}">
                <a16:creationId xmlns:a16="http://schemas.microsoft.com/office/drawing/2014/main" id="{AED234F7-77F4-B245-91E7-D2E64D17988A}"/>
              </a:ext>
            </a:extLst>
          </p:cNvPr>
          <p:cNvPicPr>
            <a:picLocks noChangeAspect="1"/>
          </p:cNvPicPr>
          <p:nvPr/>
        </p:nvPicPr>
        <p:blipFill>
          <a:blip r:embed="rId9"/>
          <a:stretch>
            <a:fillRect/>
          </a:stretch>
        </p:blipFill>
        <p:spPr>
          <a:xfrm>
            <a:off x="4621254" y="5391404"/>
            <a:ext cx="539750" cy="933450"/>
          </a:xfrm>
          <a:prstGeom prst="rect">
            <a:avLst/>
          </a:prstGeom>
        </p:spPr>
      </p:pic>
      <p:pic>
        <p:nvPicPr>
          <p:cNvPr id="14" name="Picture 13">
            <a:extLst>
              <a:ext uri="{FF2B5EF4-FFF2-40B4-BE49-F238E27FC236}">
                <a16:creationId xmlns:a16="http://schemas.microsoft.com/office/drawing/2014/main" id="{B9AFDF17-655D-EA40-81F3-E7E5C6A0032E}"/>
              </a:ext>
            </a:extLst>
          </p:cNvPr>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Lst>
          </a:blip>
          <a:stretch>
            <a:fillRect/>
          </a:stretch>
        </p:blipFill>
        <p:spPr>
          <a:xfrm>
            <a:off x="5179194" y="5449638"/>
            <a:ext cx="539750" cy="933450"/>
          </a:xfrm>
          <a:prstGeom prst="rect">
            <a:avLst/>
          </a:prstGeom>
        </p:spPr>
      </p:pic>
      <p:pic>
        <p:nvPicPr>
          <p:cNvPr id="15" name="Picture 14">
            <a:extLst>
              <a:ext uri="{FF2B5EF4-FFF2-40B4-BE49-F238E27FC236}">
                <a16:creationId xmlns:a16="http://schemas.microsoft.com/office/drawing/2014/main" id="{A5BC6323-42D2-3D4A-AE37-15DE4A869DC1}"/>
              </a:ext>
            </a:extLst>
          </p:cNvPr>
          <p:cNvPicPr>
            <a:picLocks noChangeAspect="1"/>
          </p:cNvPicPr>
          <p:nvPr/>
        </p:nvPicPr>
        <p:blipFill>
          <a:blip r:embed="rId9"/>
          <a:stretch>
            <a:fillRect/>
          </a:stretch>
        </p:blipFill>
        <p:spPr>
          <a:xfrm>
            <a:off x="5747954" y="5391404"/>
            <a:ext cx="539750" cy="933450"/>
          </a:xfrm>
          <a:prstGeom prst="rect">
            <a:avLst/>
          </a:prstGeom>
        </p:spPr>
      </p:pic>
    </p:spTree>
    <p:extLst>
      <p:ext uri="{BB962C8B-B14F-4D97-AF65-F5344CB8AC3E}">
        <p14:creationId xmlns:p14="http://schemas.microsoft.com/office/powerpoint/2010/main" val="1005882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8269BA-B54A-224F-9705-E440FCEEB29F}"/>
              </a:ext>
            </a:extLst>
          </p:cNvPr>
          <p:cNvSpPr/>
          <p:nvPr/>
        </p:nvSpPr>
        <p:spPr>
          <a:xfrm>
            <a:off x="3509319" y="5029197"/>
            <a:ext cx="5671751" cy="164344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Benefits of Clustering Keys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86596" y="1315058"/>
            <a:ext cx="11821102" cy="1188698"/>
          </a:xfrm>
        </p:spPr>
        <p:txBody>
          <a:bodyPr/>
          <a:lstStyle/>
          <a:p>
            <a:r>
              <a:rPr lang="en-US" dirty="0"/>
              <a:t>Improved scan efficiency in queries by skipping data that does not match filtering predicates</a:t>
            </a:r>
          </a:p>
          <a:p>
            <a:pPr lvl="1">
              <a:buFont typeface="Wingdings" pitchFamily="2" charset="2"/>
              <a:buChar char="Ø"/>
            </a:pPr>
            <a:r>
              <a:rPr lang="en-US" dirty="0"/>
              <a:t>compute resources used to perform clustering consume credits</a:t>
            </a:r>
          </a:p>
          <a:p>
            <a:pPr lvl="1">
              <a:buFont typeface="Wingdings" pitchFamily="2" charset="2"/>
              <a:buChar char="Ø"/>
            </a:pPr>
            <a:r>
              <a:rPr lang="en-US" dirty="0"/>
              <a:t>Should only be used when it will benefit substantially</a:t>
            </a:r>
          </a:p>
          <a:p>
            <a:r>
              <a:rPr lang="en-US" dirty="0"/>
              <a:t>Better column compression than in tables with no clustering. This is especially true when other columns are strongly correlated with the columns that comprise the clustering key</a:t>
            </a:r>
          </a:p>
          <a:p>
            <a:r>
              <a:rPr lang="en-US" dirty="0"/>
              <a:t>After a key has been defined on a table, no additional administration is required, unless you chose to drop or modify the key</a:t>
            </a:r>
          </a:p>
          <a:p>
            <a:pPr marL="76200" indent="0">
              <a:buNone/>
            </a:pPr>
            <a:endParaRPr lang="en-US" dirty="0"/>
          </a:p>
        </p:txBody>
      </p:sp>
      <p:sp>
        <p:nvSpPr>
          <p:cNvPr id="6" name="Rectangle 5">
            <a:extLst>
              <a:ext uri="{FF2B5EF4-FFF2-40B4-BE49-F238E27FC236}">
                <a16:creationId xmlns:a16="http://schemas.microsoft.com/office/drawing/2014/main" id="{070ABC5F-E3D3-934D-88DD-09FEC717C516}"/>
              </a:ext>
            </a:extLst>
          </p:cNvPr>
          <p:cNvSpPr/>
          <p:nvPr/>
        </p:nvSpPr>
        <p:spPr>
          <a:xfrm>
            <a:off x="3707027" y="5250758"/>
            <a:ext cx="5276336" cy="1200329"/>
          </a:xfrm>
          <a:prstGeom prst="rect">
            <a:avLst/>
          </a:prstGeom>
        </p:spPr>
        <p:txBody>
          <a:bodyPr wrap="square">
            <a:spAutoFit/>
          </a:bodyPr>
          <a:lstStyle/>
          <a:p>
            <a:r>
              <a:rPr lang="en-US" dirty="0">
                <a:solidFill>
                  <a:srgbClr val="088A08"/>
                </a:solidFill>
              </a:rPr>
              <a:t>select</a:t>
            </a:r>
            <a:r>
              <a:rPr lang="en-US" dirty="0"/>
              <a:t> </a:t>
            </a:r>
            <a:r>
              <a:rPr lang="en-US" dirty="0">
                <a:solidFill>
                  <a:srgbClr val="404040"/>
                </a:solidFill>
              </a:rPr>
              <a:t>...</a:t>
            </a:r>
            <a:r>
              <a:rPr lang="en-US" dirty="0"/>
              <a:t> </a:t>
            </a:r>
          </a:p>
          <a:p>
            <a:r>
              <a:rPr lang="en-US" dirty="0">
                <a:solidFill>
                  <a:srgbClr val="088A08"/>
                </a:solidFill>
              </a:rPr>
              <a:t>from</a:t>
            </a:r>
            <a:r>
              <a:rPr lang="en-US" dirty="0"/>
              <a:t> </a:t>
            </a:r>
            <a:r>
              <a:rPr lang="en-US" dirty="0" err="1">
                <a:solidFill>
                  <a:srgbClr val="000000"/>
                </a:solidFill>
              </a:rPr>
              <a:t>my_table</a:t>
            </a:r>
            <a:r>
              <a:rPr lang="en-US" dirty="0"/>
              <a:t> </a:t>
            </a:r>
            <a:r>
              <a:rPr lang="en-US" dirty="0">
                <a:solidFill>
                  <a:srgbClr val="088A08"/>
                </a:solidFill>
              </a:rPr>
              <a:t>inner</a:t>
            </a:r>
            <a:r>
              <a:rPr lang="en-US" dirty="0"/>
              <a:t> </a:t>
            </a:r>
            <a:r>
              <a:rPr lang="en-US" dirty="0">
                <a:solidFill>
                  <a:srgbClr val="088A08"/>
                </a:solidFill>
              </a:rPr>
              <a:t>join</a:t>
            </a:r>
            <a:r>
              <a:rPr lang="en-US" dirty="0"/>
              <a:t> </a:t>
            </a:r>
            <a:r>
              <a:rPr lang="en-US" dirty="0" err="1">
                <a:solidFill>
                  <a:srgbClr val="000000"/>
                </a:solidFill>
              </a:rPr>
              <a:t>my_materialized_view</a:t>
            </a:r>
            <a:r>
              <a:rPr lang="en-US" dirty="0"/>
              <a:t> </a:t>
            </a:r>
            <a:r>
              <a:rPr lang="en-US" dirty="0">
                <a:solidFill>
                  <a:srgbClr val="088A08"/>
                </a:solidFill>
              </a:rPr>
              <a:t>on</a:t>
            </a:r>
            <a:r>
              <a:rPr lang="en-US" dirty="0"/>
              <a:t> </a:t>
            </a:r>
            <a:r>
              <a:rPr lang="en-US" dirty="0">
                <a:solidFill>
                  <a:srgbClr val="000000"/>
                </a:solidFill>
              </a:rPr>
              <a:t>my_materialized_view</a:t>
            </a:r>
            <a:r>
              <a:rPr lang="en-US" dirty="0">
                <a:solidFill>
                  <a:srgbClr val="404040"/>
                </a:solidFill>
              </a:rPr>
              <a:t>.</a:t>
            </a:r>
            <a:r>
              <a:rPr lang="en-US" dirty="0">
                <a:solidFill>
                  <a:srgbClr val="000000"/>
                </a:solidFill>
              </a:rPr>
              <a:t>col1</a:t>
            </a:r>
            <a:r>
              <a:rPr lang="en-US" dirty="0"/>
              <a:t> </a:t>
            </a:r>
            <a:r>
              <a:rPr lang="en-US" dirty="0">
                <a:solidFill>
                  <a:srgbClr val="404040"/>
                </a:solidFill>
              </a:rPr>
              <a:t>=</a:t>
            </a:r>
            <a:r>
              <a:rPr lang="en-US" dirty="0"/>
              <a:t> </a:t>
            </a:r>
            <a:r>
              <a:rPr lang="en-US" dirty="0">
                <a:solidFill>
                  <a:srgbClr val="000000"/>
                </a:solidFill>
              </a:rPr>
              <a:t>my_table</a:t>
            </a:r>
            <a:r>
              <a:rPr lang="en-US" dirty="0">
                <a:solidFill>
                  <a:srgbClr val="404040"/>
                </a:solidFill>
              </a:rPr>
              <a:t>.</a:t>
            </a:r>
            <a:r>
              <a:rPr lang="en-US" dirty="0">
                <a:solidFill>
                  <a:srgbClr val="000000"/>
                </a:solidFill>
              </a:rPr>
              <a:t>col1</a:t>
            </a:r>
            <a:r>
              <a:rPr lang="en-US" dirty="0"/>
              <a:t> </a:t>
            </a:r>
          </a:p>
          <a:p>
            <a:r>
              <a:rPr lang="en-US" dirty="0">
                <a:solidFill>
                  <a:srgbClr val="404040"/>
                </a:solidFill>
              </a:rPr>
              <a:t>...</a:t>
            </a:r>
            <a:endParaRPr lang="en-US" dirty="0"/>
          </a:p>
        </p:txBody>
      </p:sp>
      <p:pic>
        <p:nvPicPr>
          <p:cNvPr id="8" name="Picture 7">
            <a:extLst>
              <a:ext uri="{FF2B5EF4-FFF2-40B4-BE49-F238E27FC236}">
                <a16:creationId xmlns:a16="http://schemas.microsoft.com/office/drawing/2014/main" id="{247E7746-E0C8-DF46-A92A-8C0E50782749}"/>
              </a:ext>
            </a:extLst>
          </p:cNvPr>
          <p:cNvPicPr>
            <a:picLocks noChangeAspect="1"/>
          </p:cNvPicPr>
          <p:nvPr/>
        </p:nvPicPr>
        <p:blipFill>
          <a:blip r:embed="rId3"/>
          <a:stretch>
            <a:fillRect/>
          </a:stretch>
        </p:blipFill>
        <p:spPr>
          <a:xfrm>
            <a:off x="2878438" y="4831742"/>
            <a:ext cx="711200" cy="711200"/>
          </a:xfrm>
          <a:prstGeom prst="rect">
            <a:avLst/>
          </a:prstGeom>
        </p:spPr>
      </p:pic>
    </p:spTree>
    <p:extLst>
      <p:ext uri="{BB962C8B-B14F-4D97-AF65-F5344CB8AC3E}">
        <p14:creationId xmlns:p14="http://schemas.microsoft.com/office/powerpoint/2010/main" val="1627356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Clustering Strategies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5" name="Text Placeholder 4">
            <a:extLst>
              <a:ext uri="{FF2B5EF4-FFF2-40B4-BE49-F238E27FC236}">
                <a16:creationId xmlns:a16="http://schemas.microsoft.com/office/drawing/2014/main" id="{AABACE4B-79F2-B94E-854A-6BCA82DD7920}"/>
              </a:ext>
            </a:extLst>
          </p:cNvPr>
          <p:cNvSpPr>
            <a:spLocks noGrp="1"/>
          </p:cNvSpPr>
          <p:nvPr>
            <p:ph type="body" idx="1"/>
          </p:nvPr>
        </p:nvSpPr>
        <p:spPr>
          <a:xfrm>
            <a:off x="828000" y="1512000"/>
            <a:ext cx="10512000" cy="2156751"/>
          </a:xfrm>
        </p:spPr>
        <p:txBody>
          <a:bodyPr/>
          <a:lstStyle/>
          <a:p>
            <a:r>
              <a:rPr lang="en-US" dirty="0"/>
              <a:t>You can use multiple columns to create a Cluster Key</a:t>
            </a:r>
          </a:p>
          <a:p>
            <a:pPr lvl="1">
              <a:buFont typeface="Wingdings" pitchFamily="2" charset="2"/>
              <a:buChar char="Ø"/>
            </a:pPr>
            <a:r>
              <a:rPr lang="en-US" dirty="0"/>
              <a:t>More than 3-4 outweighs the benefit </a:t>
            </a:r>
          </a:p>
          <a:p>
            <a:r>
              <a:rPr lang="en-US" dirty="0"/>
              <a:t>Use columns that are used in the WHERE or JOIN fields</a:t>
            </a:r>
          </a:p>
        </p:txBody>
      </p:sp>
      <p:sp>
        <p:nvSpPr>
          <p:cNvPr id="7" name="Rectangle 6">
            <a:extLst>
              <a:ext uri="{FF2B5EF4-FFF2-40B4-BE49-F238E27FC236}">
                <a16:creationId xmlns:a16="http://schemas.microsoft.com/office/drawing/2014/main" id="{F9E21D5B-1EAE-8945-B4E0-AD94FE005902}"/>
              </a:ext>
            </a:extLst>
          </p:cNvPr>
          <p:cNvSpPr/>
          <p:nvPr/>
        </p:nvSpPr>
        <p:spPr>
          <a:xfrm>
            <a:off x="1070518" y="2942588"/>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5DC4861-F562-AA46-934C-36C162B93A2D}"/>
              </a:ext>
            </a:extLst>
          </p:cNvPr>
          <p:cNvSpPr/>
          <p:nvPr/>
        </p:nvSpPr>
        <p:spPr>
          <a:xfrm>
            <a:off x="1179221" y="3144247"/>
            <a:ext cx="3902926" cy="923330"/>
          </a:xfrm>
          <a:prstGeom prst="rect">
            <a:avLst/>
          </a:prstGeom>
        </p:spPr>
        <p:txBody>
          <a:bodyPr wrap="square">
            <a:spAutoFit/>
          </a:bodyPr>
          <a:lstStyle/>
          <a:p>
            <a:r>
              <a:rPr lang="en-US" dirty="0"/>
              <a:t>SELECT date …</a:t>
            </a:r>
          </a:p>
          <a:p>
            <a:r>
              <a:rPr lang="en-US" dirty="0"/>
              <a:t>FROM </a:t>
            </a:r>
            <a:r>
              <a:rPr lang="en-US" dirty="0" err="1"/>
              <a:t>my_table</a:t>
            </a:r>
            <a:endParaRPr lang="en-US" dirty="0"/>
          </a:p>
          <a:p>
            <a:r>
              <a:rPr lang="en-US" dirty="0"/>
              <a:t>WHERE </a:t>
            </a:r>
            <a:r>
              <a:rPr lang="en-US" dirty="0">
                <a:solidFill>
                  <a:srgbClr val="00B050"/>
                </a:solidFill>
              </a:rPr>
              <a:t>date</a:t>
            </a:r>
            <a:r>
              <a:rPr lang="en-US" dirty="0"/>
              <a:t> BETWEEN x AND y</a:t>
            </a:r>
          </a:p>
        </p:txBody>
      </p:sp>
      <p:sp>
        <p:nvSpPr>
          <p:cNvPr id="11" name="Rectangle 10">
            <a:extLst>
              <a:ext uri="{FF2B5EF4-FFF2-40B4-BE49-F238E27FC236}">
                <a16:creationId xmlns:a16="http://schemas.microsoft.com/office/drawing/2014/main" id="{B4B69596-AD95-484E-8C56-C3ACCD117223}"/>
              </a:ext>
            </a:extLst>
          </p:cNvPr>
          <p:cNvSpPr/>
          <p:nvPr/>
        </p:nvSpPr>
        <p:spPr>
          <a:xfrm>
            <a:off x="5939883" y="2908732"/>
            <a:ext cx="3995854"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6EE3EE0-757C-E548-A89F-9D2E5211E916}"/>
              </a:ext>
            </a:extLst>
          </p:cNvPr>
          <p:cNvSpPr txBox="1"/>
          <p:nvPr/>
        </p:nvSpPr>
        <p:spPr>
          <a:xfrm>
            <a:off x="5939883" y="3110391"/>
            <a:ext cx="3867512" cy="923330"/>
          </a:xfrm>
          <a:prstGeom prst="rect">
            <a:avLst/>
          </a:prstGeom>
          <a:noFill/>
        </p:spPr>
        <p:txBody>
          <a:bodyPr wrap="square" rtlCol="0">
            <a:spAutoFit/>
          </a:bodyPr>
          <a:lstStyle/>
          <a:p>
            <a:r>
              <a:rPr lang="en-US" dirty="0"/>
              <a:t>…</a:t>
            </a:r>
          </a:p>
          <a:p>
            <a:r>
              <a:rPr lang="en-US" dirty="0"/>
              <a:t>FROM table1 JOIN table2 ON </a:t>
            </a:r>
            <a:r>
              <a:rPr lang="en-US" dirty="0">
                <a:solidFill>
                  <a:srgbClr val="00B050"/>
                </a:solidFill>
              </a:rPr>
              <a:t>table2.column_A </a:t>
            </a:r>
            <a:r>
              <a:rPr lang="en-US" dirty="0"/>
              <a:t>= </a:t>
            </a:r>
            <a:r>
              <a:rPr lang="en-US" dirty="0">
                <a:solidFill>
                  <a:srgbClr val="00B050"/>
                </a:solidFill>
              </a:rPr>
              <a:t>table1.column_B</a:t>
            </a:r>
          </a:p>
        </p:txBody>
      </p:sp>
      <p:pic>
        <p:nvPicPr>
          <p:cNvPr id="12" name="Picture 11">
            <a:extLst>
              <a:ext uri="{FF2B5EF4-FFF2-40B4-BE49-F238E27FC236}">
                <a16:creationId xmlns:a16="http://schemas.microsoft.com/office/drawing/2014/main" id="{7FC28A8D-6938-8545-AA1D-DE6F0DD2BF1F}"/>
              </a:ext>
            </a:extLst>
          </p:cNvPr>
          <p:cNvPicPr>
            <a:picLocks noChangeAspect="1"/>
          </p:cNvPicPr>
          <p:nvPr/>
        </p:nvPicPr>
        <p:blipFill>
          <a:blip r:embed="rId3"/>
          <a:stretch>
            <a:fillRect/>
          </a:stretch>
        </p:blipFill>
        <p:spPr>
          <a:xfrm>
            <a:off x="536186" y="2864297"/>
            <a:ext cx="711200" cy="658302"/>
          </a:xfrm>
          <a:prstGeom prst="rect">
            <a:avLst/>
          </a:prstGeom>
        </p:spPr>
      </p:pic>
      <p:pic>
        <p:nvPicPr>
          <p:cNvPr id="13" name="Picture 12">
            <a:extLst>
              <a:ext uri="{FF2B5EF4-FFF2-40B4-BE49-F238E27FC236}">
                <a16:creationId xmlns:a16="http://schemas.microsoft.com/office/drawing/2014/main" id="{2BFA50E5-2DD2-5240-A6F4-1553F148DA0A}"/>
              </a:ext>
            </a:extLst>
          </p:cNvPr>
          <p:cNvPicPr>
            <a:picLocks noChangeAspect="1"/>
          </p:cNvPicPr>
          <p:nvPr/>
        </p:nvPicPr>
        <p:blipFill>
          <a:blip r:embed="rId3"/>
          <a:stretch>
            <a:fillRect/>
          </a:stretch>
        </p:blipFill>
        <p:spPr>
          <a:xfrm>
            <a:off x="5370244" y="2851406"/>
            <a:ext cx="711200" cy="658302"/>
          </a:xfrm>
          <a:prstGeom prst="rect">
            <a:avLst/>
          </a:prstGeom>
        </p:spPr>
      </p:pic>
      <p:sp>
        <p:nvSpPr>
          <p:cNvPr id="14" name="Text Placeholder 4">
            <a:extLst>
              <a:ext uri="{FF2B5EF4-FFF2-40B4-BE49-F238E27FC236}">
                <a16:creationId xmlns:a16="http://schemas.microsoft.com/office/drawing/2014/main" id="{AFADE2AB-EA4E-EB49-821F-EC623341C47E}"/>
              </a:ext>
            </a:extLst>
          </p:cNvPr>
          <p:cNvSpPr txBox="1">
            <a:spLocks/>
          </p:cNvSpPr>
          <p:nvPr/>
        </p:nvSpPr>
        <p:spPr>
          <a:xfrm>
            <a:off x="840000" y="4214997"/>
            <a:ext cx="10512000" cy="2156751"/>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Pick columns with high enough cardinality that enables effective pruning</a:t>
            </a:r>
          </a:p>
          <a:p>
            <a:pPr lvl="1">
              <a:buFont typeface="Wingdings" pitchFamily="2" charset="2"/>
              <a:buChar char="Ø"/>
            </a:pPr>
            <a:r>
              <a:rPr lang="en-US" kern="0" dirty="0"/>
              <a:t>Low cardinality – male or female</a:t>
            </a:r>
          </a:p>
          <a:p>
            <a:pPr lvl="1">
              <a:buFont typeface="Wingdings" pitchFamily="2" charset="2"/>
              <a:buChar char="Ø"/>
            </a:pPr>
            <a:r>
              <a:rPr lang="en-US" kern="0" dirty="0"/>
              <a:t>Too high cardinality – user id </a:t>
            </a:r>
          </a:p>
          <a:p>
            <a:pPr lvl="1">
              <a:buFont typeface="Wingdings" pitchFamily="2" charset="2"/>
              <a:buChar char="Ø"/>
            </a:pPr>
            <a:r>
              <a:rPr lang="en-US" kern="0" dirty="0"/>
              <a:t>Just right – product group </a:t>
            </a:r>
          </a:p>
        </p:txBody>
      </p:sp>
      <p:pic>
        <p:nvPicPr>
          <p:cNvPr id="15" name="Picture 14">
            <a:extLst>
              <a:ext uri="{FF2B5EF4-FFF2-40B4-BE49-F238E27FC236}">
                <a16:creationId xmlns:a16="http://schemas.microsoft.com/office/drawing/2014/main" id="{EB481721-168C-A64D-94CE-8B19A48194AA}"/>
              </a:ext>
            </a:extLst>
          </p:cNvPr>
          <p:cNvPicPr>
            <a:picLocks noChangeAspect="1"/>
          </p:cNvPicPr>
          <p:nvPr/>
        </p:nvPicPr>
        <p:blipFill>
          <a:blip r:embed="rId4"/>
          <a:stretch>
            <a:fillRect/>
          </a:stretch>
        </p:blipFill>
        <p:spPr>
          <a:xfrm>
            <a:off x="8158526" y="5017767"/>
            <a:ext cx="2524341" cy="1633931"/>
          </a:xfrm>
          <a:prstGeom prst="rect">
            <a:avLst/>
          </a:prstGeom>
        </p:spPr>
      </p:pic>
    </p:spTree>
    <p:extLst>
      <p:ext uri="{BB962C8B-B14F-4D97-AF65-F5344CB8AC3E}">
        <p14:creationId xmlns:p14="http://schemas.microsoft.com/office/powerpoint/2010/main" val="2266898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 5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285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6" name="Picture 5" descr="A screenshot of a social media post&#10;&#10;Description automatically generated">
            <a:extLst>
              <a:ext uri="{FF2B5EF4-FFF2-40B4-BE49-F238E27FC236}">
                <a16:creationId xmlns:a16="http://schemas.microsoft.com/office/drawing/2014/main" id="{8252D299-CE42-FA41-93E6-8FB721D4D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235" y="4056506"/>
            <a:ext cx="6962078" cy="2080697"/>
          </a:xfrm>
          <a:prstGeom prst="rect">
            <a:avLst/>
          </a:prstGeom>
        </p:spPr>
      </p:pic>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254858" y="1520874"/>
            <a:ext cx="5393473" cy="2174497"/>
          </a:xfrm>
        </p:spPr>
        <p:txBody>
          <a:bodyPr/>
          <a:lstStyle/>
          <a:p>
            <a:pPr marL="76200" indent="0">
              <a:buNone/>
            </a:pPr>
            <a:r>
              <a:rPr lang="en-US" b="1" dirty="0">
                <a:solidFill>
                  <a:srgbClr val="00B0F0"/>
                </a:solidFill>
              </a:rPr>
              <a:t>Temporary Tables </a:t>
            </a:r>
            <a:r>
              <a:rPr lang="en-US" dirty="0"/>
              <a:t>only exist within the session in which they were created. </a:t>
            </a:r>
            <a:r>
              <a:rPr lang="en-US" kern="1200" dirty="0">
                <a:solidFill>
                  <a:schemeClr val="tx1"/>
                </a:solidFill>
              </a:rPr>
              <a:t>Once the session ends, data stored in the table is purged completely from the system</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065364" y="1481889"/>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b="1" kern="0" dirty="0">
                <a:solidFill>
                  <a:srgbClr val="00B050"/>
                </a:solidFill>
              </a:rPr>
              <a:t>Transient Tables</a:t>
            </a:r>
            <a:r>
              <a:rPr lang="en-US" b="1" kern="0" dirty="0">
                <a:solidFill>
                  <a:srgbClr val="7030A0"/>
                </a:solidFill>
              </a:rPr>
              <a:t> </a:t>
            </a:r>
            <a:r>
              <a:rPr lang="en-US" kern="0" dirty="0"/>
              <a:t>persist until explicitly dropped and are available to all users with the appropriate privileges. Transient tables are like permanent tables with the key difference that they do not have a Fail-safe period.</a:t>
            </a:r>
          </a:p>
        </p:txBody>
      </p:sp>
    </p:spTree>
    <p:extLst>
      <p:ext uri="{BB962C8B-B14F-4D97-AF65-F5344CB8AC3E}">
        <p14:creationId xmlns:p14="http://schemas.microsoft.com/office/powerpoint/2010/main" val="3666121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756875" y="2058754"/>
            <a:ext cx="5195683" cy="2174497"/>
          </a:xfrm>
        </p:spPr>
        <p:txBody>
          <a:bodyPr/>
          <a:lstStyle/>
          <a:p>
            <a:pPr marL="76200" indent="0">
              <a:buNone/>
            </a:pPr>
            <a:r>
              <a:rPr lang="en-US" dirty="0">
                <a:solidFill>
                  <a:schemeClr val="tx1"/>
                </a:solidFill>
                <a:latin typeface="Helvetica Neue Light" panose="02000403000000020004" pitchFamily="2" charset="0"/>
                <a:ea typeface="Helvetica Neue Light" panose="02000403000000020004" pitchFamily="2" charset="0"/>
              </a:rPr>
              <a:t>Creating </a:t>
            </a:r>
            <a:r>
              <a:rPr lang="en-US" b="1" dirty="0">
                <a:solidFill>
                  <a:srgbClr val="00B0F0"/>
                </a:solidFill>
                <a:latin typeface="Helvetica Neue Light" panose="02000403000000020004" pitchFamily="2" charset="0"/>
                <a:ea typeface="Helvetica Neue Light" panose="02000403000000020004" pitchFamily="2" charset="0"/>
              </a:rPr>
              <a:t>Temporary Tables </a:t>
            </a:r>
            <a:r>
              <a:rPr lang="en-US" dirty="0">
                <a:solidFill>
                  <a:schemeClr val="tx1"/>
                </a:solidFill>
                <a:latin typeface="Helvetica Neue Light" panose="02000403000000020004" pitchFamily="2" charset="0"/>
                <a:ea typeface="Helvetica Neue Light" panose="02000403000000020004" pitchFamily="2" charset="0"/>
              </a:rPr>
              <a:t>simply specify the TEMPORARY keyword (or TEMP abbreviation) in CREATE TABLE</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141055" y="2058754"/>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kern="0" dirty="0">
                <a:solidFill>
                  <a:schemeClr val="tx1"/>
                </a:solidFill>
              </a:rPr>
              <a:t>Creating </a:t>
            </a:r>
            <a:r>
              <a:rPr lang="en-US" b="1" kern="0" dirty="0">
                <a:solidFill>
                  <a:srgbClr val="00B050"/>
                </a:solidFill>
              </a:rPr>
              <a:t>Transient Tables, </a:t>
            </a:r>
            <a:r>
              <a:rPr lang="en-US" kern="0" dirty="0">
                <a:solidFill>
                  <a:schemeClr val="tx1"/>
                </a:solidFill>
              </a:rPr>
              <a:t>schemas, or databases are done by simply specifying the TRANSIENT keyword when creating the object: </a:t>
            </a:r>
          </a:p>
        </p:txBody>
      </p:sp>
      <p:sp>
        <p:nvSpPr>
          <p:cNvPr id="7" name="Rectangle 6">
            <a:extLst>
              <a:ext uri="{FF2B5EF4-FFF2-40B4-BE49-F238E27FC236}">
                <a16:creationId xmlns:a16="http://schemas.microsoft.com/office/drawing/2014/main" id="{4035333F-7250-AD4A-9144-94F8B43378C8}"/>
              </a:ext>
            </a:extLst>
          </p:cNvPr>
          <p:cNvSpPr/>
          <p:nvPr/>
        </p:nvSpPr>
        <p:spPr>
          <a:xfrm>
            <a:off x="1088441" y="3877235"/>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283D59-FB2B-1D48-A488-6C97DBD91746}"/>
              </a:ext>
            </a:extLst>
          </p:cNvPr>
          <p:cNvSpPr txBox="1"/>
          <p:nvPr/>
        </p:nvSpPr>
        <p:spPr>
          <a:xfrm>
            <a:off x="1454514" y="3970765"/>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temporary</a:t>
            </a:r>
            <a:r>
              <a:rPr lang="en-US" dirty="0"/>
              <a:t> </a:t>
            </a:r>
            <a:r>
              <a:rPr lang="en-US" dirty="0">
                <a:solidFill>
                  <a:srgbClr val="088A08"/>
                </a:solidFill>
              </a:rPr>
              <a:t>table</a:t>
            </a:r>
            <a:r>
              <a:rPr lang="en-US" dirty="0"/>
              <a:t> </a:t>
            </a:r>
            <a:r>
              <a:rPr lang="en-US" dirty="0" err="1">
                <a:solidFill>
                  <a:srgbClr val="000000"/>
                </a:solidFill>
              </a:rPr>
              <a:t>mytemptable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9" name="Picture 8">
            <a:extLst>
              <a:ext uri="{FF2B5EF4-FFF2-40B4-BE49-F238E27FC236}">
                <a16:creationId xmlns:a16="http://schemas.microsoft.com/office/drawing/2014/main" id="{C55E966A-D230-F045-8B9A-325F68F5BBB4}"/>
              </a:ext>
            </a:extLst>
          </p:cNvPr>
          <p:cNvPicPr>
            <a:picLocks noChangeAspect="1"/>
          </p:cNvPicPr>
          <p:nvPr/>
        </p:nvPicPr>
        <p:blipFill>
          <a:blip r:embed="rId3"/>
          <a:stretch>
            <a:fillRect/>
          </a:stretch>
        </p:blipFill>
        <p:spPr>
          <a:xfrm>
            <a:off x="652111" y="3774128"/>
            <a:ext cx="711200" cy="658302"/>
          </a:xfrm>
          <a:prstGeom prst="rect">
            <a:avLst/>
          </a:prstGeom>
        </p:spPr>
      </p:pic>
      <p:sp>
        <p:nvSpPr>
          <p:cNvPr id="11" name="Rectangle 10">
            <a:extLst>
              <a:ext uri="{FF2B5EF4-FFF2-40B4-BE49-F238E27FC236}">
                <a16:creationId xmlns:a16="http://schemas.microsoft.com/office/drawing/2014/main" id="{79F2CBA4-456C-984B-8546-DF8B54AEFDC6}"/>
              </a:ext>
            </a:extLst>
          </p:cNvPr>
          <p:cNvSpPr/>
          <p:nvPr/>
        </p:nvSpPr>
        <p:spPr>
          <a:xfrm>
            <a:off x="7229265" y="3897903"/>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AF45E1-AC46-314E-AA78-50BD1ED02E94}"/>
              </a:ext>
            </a:extLst>
          </p:cNvPr>
          <p:cNvSpPr txBox="1"/>
          <p:nvPr/>
        </p:nvSpPr>
        <p:spPr>
          <a:xfrm>
            <a:off x="7595338" y="3991433"/>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transient</a:t>
            </a:r>
            <a:r>
              <a:rPr lang="en-US" dirty="0"/>
              <a:t> </a:t>
            </a:r>
            <a:r>
              <a:rPr lang="en-US" dirty="0">
                <a:solidFill>
                  <a:srgbClr val="088A08"/>
                </a:solidFill>
              </a:rPr>
              <a:t>table</a:t>
            </a:r>
            <a:r>
              <a:rPr lang="en-US" dirty="0"/>
              <a:t> </a:t>
            </a:r>
            <a:r>
              <a:rPr lang="en-US" dirty="0" err="1">
                <a:solidFill>
                  <a:srgbClr val="000000"/>
                </a:solidFill>
              </a:rPr>
              <a:t>mytranstable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13" name="Picture 12">
            <a:extLst>
              <a:ext uri="{FF2B5EF4-FFF2-40B4-BE49-F238E27FC236}">
                <a16:creationId xmlns:a16="http://schemas.microsoft.com/office/drawing/2014/main" id="{C0DE5841-2BCA-6246-A14A-429C8C7E7852}"/>
              </a:ext>
            </a:extLst>
          </p:cNvPr>
          <p:cNvPicPr>
            <a:picLocks noChangeAspect="1"/>
          </p:cNvPicPr>
          <p:nvPr/>
        </p:nvPicPr>
        <p:blipFill>
          <a:blip r:embed="rId3"/>
          <a:stretch>
            <a:fillRect/>
          </a:stretch>
        </p:blipFill>
        <p:spPr>
          <a:xfrm>
            <a:off x="6792935" y="3794796"/>
            <a:ext cx="711200" cy="658302"/>
          </a:xfrm>
          <a:prstGeom prst="rect">
            <a:avLst/>
          </a:prstGeom>
        </p:spPr>
      </p:pic>
      <p:sp>
        <p:nvSpPr>
          <p:cNvPr id="14" name="Rounded Rectangular Callout 13">
            <a:extLst>
              <a:ext uri="{FF2B5EF4-FFF2-40B4-BE49-F238E27FC236}">
                <a16:creationId xmlns:a16="http://schemas.microsoft.com/office/drawing/2014/main" id="{7BDEADA2-2891-7F4B-8803-C3448889A60A}"/>
              </a:ext>
            </a:extLst>
          </p:cNvPr>
          <p:cNvSpPr/>
          <p:nvPr/>
        </p:nvSpPr>
        <p:spPr>
          <a:xfrm>
            <a:off x="4604425" y="5437745"/>
            <a:ext cx="3073259" cy="1227974"/>
          </a:xfrm>
          <a:prstGeom prst="wedgeRoundRectCallout">
            <a:avLst>
              <a:gd name="adj1" fmla="val 33074"/>
              <a:gd name="adj2" fmla="val 64355"/>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accent2">
                    <a:lumMod val="50000"/>
                  </a:schemeClr>
                </a:solidFill>
              </a:rPr>
              <a:t>After creation, temporary and transient tables cannot be converted to any other table type</a:t>
            </a:r>
          </a:p>
        </p:txBody>
      </p:sp>
    </p:spTree>
    <p:extLst>
      <p:ext uri="{BB962C8B-B14F-4D97-AF65-F5344CB8AC3E}">
        <p14:creationId xmlns:p14="http://schemas.microsoft.com/office/powerpoint/2010/main" val="1161611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Non-Materialized Views vs Materialized Views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348723" y="1506146"/>
            <a:ext cx="10512000" cy="4919371"/>
          </a:xfrm>
        </p:spPr>
        <p:txBody>
          <a:bodyPr/>
          <a:lstStyle/>
          <a:p>
            <a:r>
              <a:rPr lang="en-US" dirty="0">
                <a:latin typeface="Helvetica Neue Light" panose="02000403000000020004" pitchFamily="2" charset="0"/>
                <a:ea typeface="Helvetica Neue Light" panose="02000403000000020004" pitchFamily="2" charset="0"/>
              </a:rPr>
              <a:t>Views usually refer to Non-Materialized Views </a:t>
            </a:r>
          </a:p>
          <a:p>
            <a:pPr lvl="1">
              <a:buFont typeface="Wingdings" pitchFamily="2" charset="2"/>
              <a:buChar char="Ø"/>
            </a:pPr>
            <a:r>
              <a:rPr lang="en-US" dirty="0"/>
              <a:t>basically a named definition of a query</a:t>
            </a: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results are not stored for future use</a:t>
            </a:r>
          </a:p>
          <a:p>
            <a:pPr marL="76200" indent="0">
              <a:buNone/>
            </a:pPr>
            <a:endParaRPr lang="en-US" dirty="0">
              <a:latin typeface="Helvetica Neue Light" panose="02000403000000020004" pitchFamily="2" charset="0"/>
              <a:ea typeface="Helvetica Neue Light" panose="02000403000000020004" pitchFamily="2" charset="0"/>
            </a:endParaRPr>
          </a:p>
          <a:p>
            <a:r>
              <a:rPr lang="en-US" dirty="0">
                <a:latin typeface="Helvetica Neue Light" panose="02000403000000020004" pitchFamily="2" charset="0"/>
                <a:ea typeface="Helvetica Neue Light" panose="02000403000000020004" pitchFamily="2" charset="0"/>
              </a:rPr>
              <a:t>Materialized views are </a:t>
            </a:r>
            <a:r>
              <a:rPr lang="en-US" dirty="0"/>
              <a:t>named as though it were a type of view</a:t>
            </a:r>
            <a:endParaRPr lang="en-US" dirty="0">
              <a:latin typeface="Helvetica Neue Light" panose="02000403000000020004" pitchFamily="2" charset="0"/>
              <a:ea typeface="Helvetica Neue Light" panose="02000403000000020004" pitchFamily="2" charset="0"/>
            </a:endParaRP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Behave more like a table</a:t>
            </a:r>
          </a:p>
          <a:p>
            <a:pPr lvl="1">
              <a:buFont typeface="Wingdings" pitchFamily="2" charset="2"/>
              <a:buChar char="Ø"/>
            </a:pPr>
            <a:r>
              <a:rPr lang="en-US" dirty="0"/>
              <a:t>Results are stored</a:t>
            </a:r>
          </a:p>
          <a:p>
            <a:pPr lvl="1">
              <a:buFont typeface="Wingdings" pitchFamily="2" charset="2"/>
              <a:buChar char="Ø"/>
            </a:pPr>
            <a:r>
              <a:rPr lang="en-US" dirty="0"/>
              <a:t>Works well with unchanged base tables </a:t>
            </a:r>
          </a:p>
          <a:p>
            <a:pPr lvl="1">
              <a:buFont typeface="Wingdings" pitchFamily="2" charset="2"/>
              <a:buChar char="Ø"/>
            </a:pPr>
            <a:r>
              <a:rPr lang="en-US" dirty="0"/>
              <a:t>Optimizes external tables</a:t>
            </a:r>
          </a:p>
          <a:p>
            <a:pPr lvl="1">
              <a:buFont typeface="Wingdings" pitchFamily="2" charset="2"/>
              <a:buChar char="Ø"/>
            </a:pPr>
            <a:r>
              <a:rPr lang="en-US" dirty="0"/>
              <a:t>View has less rows than base table or </a:t>
            </a:r>
          </a:p>
          <a:p>
            <a:pPr marL="546100" lvl="1" indent="0">
              <a:buNone/>
            </a:pPr>
            <a:r>
              <a:rPr lang="en-US" dirty="0"/>
              <a:t>	calculated field</a:t>
            </a:r>
          </a:p>
          <a:p>
            <a:pPr marL="546100" lvl="1" indent="0">
              <a:buNone/>
            </a:pPr>
            <a:endParaRPr lang="en-US" dirty="0"/>
          </a:p>
          <a:p>
            <a:pPr lvl="1">
              <a:buFont typeface="Wingdings" pitchFamily="2" charset="2"/>
              <a:buChar char="Ø"/>
            </a:pPr>
            <a:endParaRPr lang="en-US" dirty="0">
              <a:latin typeface="Helvetica Neue Light" panose="02000403000000020004" pitchFamily="2" charset="0"/>
              <a:ea typeface="Helvetica Neue Light" panose="02000403000000020004" pitchFamily="2" charset="0"/>
            </a:endParaRPr>
          </a:p>
        </p:txBody>
      </p:sp>
      <p:pic>
        <p:nvPicPr>
          <p:cNvPr id="3" name="Picture 2">
            <a:extLst>
              <a:ext uri="{FF2B5EF4-FFF2-40B4-BE49-F238E27FC236}">
                <a16:creationId xmlns:a16="http://schemas.microsoft.com/office/drawing/2014/main" id="{C09E510D-4CED-5240-83CA-4529EAD65C54}"/>
              </a:ext>
            </a:extLst>
          </p:cNvPr>
          <p:cNvPicPr>
            <a:picLocks noChangeAspect="1"/>
          </p:cNvPicPr>
          <p:nvPr/>
        </p:nvPicPr>
        <p:blipFill>
          <a:blip r:embed="rId3"/>
          <a:stretch>
            <a:fillRect/>
          </a:stretch>
        </p:blipFill>
        <p:spPr>
          <a:xfrm>
            <a:off x="8148186" y="1135921"/>
            <a:ext cx="3283931" cy="1839002"/>
          </a:xfrm>
          <a:prstGeom prst="rect">
            <a:avLst/>
          </a:prstGeom>
        </p:spPr>
      </p:pic>
      <p:pic>
        <p:nvPicPr>
          <p:cNvPr id="5" name="Picture 4">
            <a:extLst>
              <a:ext uri="{FF2B5EF4-FFF2-40B4-BE49-F238E27FC236}">
                <a16:creationId xmlns:a16="http://schemas.microsoft.com/office/drawing/2014/main" id="{D14D7F7A-F8FD-294A-AB9C-92BF26F8194F}"/>
              </a:ext>
            </a:extLst>
          </p:cNvPr>
          <p:cNvPicPr>
            <a:picLocks noChangeAspect="1"/>
          </p:cNvPicPr>
          <p:nvPr/>
        </p:nvPicPr>
        <p:blipFill>
          <a:blip r:embed="rId4"/>
          <a:stretch>
            <a:fillRect/>
          </a:stretch>
        </p:blipFill>
        <p:spPr>
          <a:xfrm rot="20624823">
            <a:off x="10057576" y="2551180"/>
            <a:ext cx="2155422" cy="1135718"/>
          </a:xfrm>
          <a:prstGeom prst="rect">
            <a:avLst/>
          </a:prstGeom>
        </p:spPr>
      </p:pic>
      <p:sp>
        <p:nvSpPr>
          <p:cNvPr id="7" name="Rectangle 6">
            <a:extLst>
              <a:ext uri="{FF2B5EF4-FFF2-40B4-BE49-F238E27FC236}">
                <a16:creationId xmlns:a16="http://schemas.microsoft.com/office/drawing/2014/main" id="{B27BC5E3-C605-9341-AE18-23596343F7FC}"/>
              </a:ext>
            </a:extLst>
          </p:cNvPr>
          <p:cNvSpPr/>
          <p:nvPr/>
        </p:nvSpPr>
        <p:spPr>
          <a:xfrm>
            <a:off x="6784596" y="4472919"/>
            <a:ext cx="5287617" cy="183900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11AEF44-D49D-8A44-92AB-83F7651678B0}"/>
              </a:ext>
            </a:extLst>
          </p:cNvPr>
          <p:cNvSpPr txBox="1"/>
          <p:nvPr/>
        </p:nvSpPr>
        <p:spPr>
          <a:xfrm>
            <a:off x="6981454" y="4676019"/>
            <a:ext cx="5210546" cy="1354217"/>
          </a:xfrm>
          <a:prstGeom prst="rect">
            <a:avLst/>
          </a:prstGeom>
          <a:noFill/>
        </p:spPr>
        <p:txBody>
          <a:bodyPr wrap="square" rtlCol="0">
            <a:spAutoFit/>
          </a:bodyPr>
          <a:lstStyle/>
          <a:p>
            <a:r>
              <a:rPr lang="en-US" sz="1600" dirty="0"/>
              <a:t>CREATE</a:t>
            </a:r>
            <a:r>
              <a:rPr lang="en-US" sz="1400" dirty="0"/>
              <a:t> </a:t>
            </a:r>
            <a:r>
              <a:rPr lang="en-US" sz="1600" dirty="0"/>
              <a:t>[</a:t>
            </a:r>
            <a:r>
              <a:rPr lang="en-US" sz="1400" dirty="0"/>
              <a:t> </a:t>
            </a:r>
            <a:r>
              <a:rPr lang="en-US" sz="1600" dirty="0"/>
              <a:t>OR</a:t>
            </a:r>
            <a:r>
              <a:rPr lang="en-US" sz="1400" dirty="0"/>
              <a:t> </a:t>
            </a:r>
            <a:r>
              <a:rPr lang="en-US" sz="1600" dirty="0"/>
              <a:t>REPLACE</a:t>
            </a:r>
            <a:r>
              <a:rPr lang="en-US" sz="1400" dirty="0"/>
              <a:t> </a:t>
            </a:r>
            <a:r>
              <a:rPr lang="en-US" sz="1600" dirty="0"/>
              <a:t>]</a:t>
            </a:r>
            <a:r>
              <a:rPr lang="en-US" sz="1400" dirty="0"/>
              <a:t> </a:t>
            </a:r>
            <a:r>
              <a:rPr lang="en-US" sz="1600" dirty="0"/>
              <a:t>[</a:t>
            </a:r>
            <a:r>
              <a:rPr lang="en-US" sz="1400" dirty="0"/>
              <a:t> </a:t>
            </a:r>
            <a:r>
              <a:rPr lang="en-US" sz="1600" dirty="0"/>
              <a:t>SECURE</a:t>
            </a:r>
            <a:r>
              <a:rPr lang="en-US" sz="1400" dirty="0"/>
              <a:t> </a:t>
            </a:r>
            <a:r>
              <a:rPr lang="en-US" sz="1600" dirty="0"/>
              <a:t>]</a:t>
            </a:r>
            <a:r>
              <a:rPr lang="en-US" sz="1400" dirty="0"/>
              <a:t> </a:t>
            </a:r>
          </a:p>
          <a:p>
            <a:r>
              <a:rPr lang="en-US" sz="1600" dirty="0">
                <a:solidFill>
                  <a:srgbClr val="00B050"/>
                </a:solidFill>
              </a:rPr>
              <a:t>MATERIALIZED</a:t>
            </a:r>
            <a:r>
              <a:rPr lang="en-US" sz="1400" dirty="0">
                <a:solidFill>
                  <a:srgbClr val="00B050"/>
                </a:solidFill>
              </a:rPr>
              <a:t> </a:t>
            </a:r>
            <a:r>
              <a:rPr lang="en-US" sz="1600" dirty="0">
                <a:solidFill>
                  <a:srgbClr val="00B050"/>
                </a:solidFill>
              </a:rPr>
              <a:t>VIEW</a:t>
            </a:r>
            <a:r>
              <a:rPr lang="en-US" sz="1400" dirty="0">
                <a:solidFill>
                  <a:srgbClr val="00B050"/>
                </a:solidFill>
              </a:rPr>
              <a:t> </a:t>
            </a:r>
            <a:r>
              <a:rPr lang="en-US" sz="1600" dirty="0"/>
              <a:t>[</a:t>
            </a:r>
            <a:r>
              <a:rPr lang="en-US" sz="1400" dirty="0"/>
              <a:t> </a:t>
            </a:r>
            <a:r>
              <a:rPr lang="en-US" sz="1600" dirty="0"/>
              <a:t>IF</a:t>
            </a:r>
            <a:r>
              <a:rPr lang="en-US" sz="1400" dirty="0"/>
              <a:t> </a:t>
            </a:r>
            <a:r>
              <a:rPr lang="en-US" sz="1600" dirty="0"/>
              <a:t>NOT</a:t>
            </a:r>
            <a:r>
              <a:rPr lang="en-US" sz="1400" dirty="0"/>
              <a:t> </a:t>
            </a:r>
            <a:r>
              <a:rPr lang="en-US" sz="1600" dirty="0"/>
              <a:t>EXISTS</a:t>
            </a:r>
            <a:r>
              <a:rPr lang="en-US" sz="1400" dirty="0"/>
              <a:t> </a:t>
            </a:r>
            <a:r>
              <a:rPr lang="en-US" sz="1600" dirty="0"/>
              <a:t>]</a:t>
            </a:r>
            <a:r>
              <a:rPr lang="en-US" sz="1400" dirty="0"/>
              <a:t> </a:t>
            </a:r>
            <a:r>
              <a:rPr lang="en-US" sz="1600" i="1" dirty="0"/>
              <a:t>&lt;name&gt;</a:t>
            </a:r>
            <a:r>
              <a:rPr lang="en-US" sz="1400" dirty="0"/>
              <a:t> </a:t>
            </a:r>
            <a:r>
              <a:rPr lang="en-US" sz="1600" dirty="0"/>
              <a:t>[</a:t>
            </a:r>
            <a:r>
              <a:rPr lang="en-US" sz="1400" dirty="0"/>
              <a:t> </a:t>
            </a:r>
            <a:r>
              <a:rPr lang="en-US" sz="1600" dirty="0"/>
              <a:t>COPY</a:t>
            </a:r>
            <a:r>
              <a:rPr lang="en-US" sz="1400" dirty="0"/>
              <a:t> </a:t>
            </a:r>
            <a:r>
              <a:rPr lang="en-US" sz="1600" dirty="0"/>
              <a:t>GRANTS</a:t>
            </a:r>
            <a:r>
              <a:rPr lang="en-US" sz="1400" dirty="0"/>
              <a:t> </a:t>
            </a:r>
            <a:r>
              <a:rPr lang="en-US" sz="1600" dirty="0"/>
              <a:t>]</a:t>
            </a:r>
            <a:r>
              <a:rPr lang="en-US" sz="1400" dirty="0"/>
              <a:t> </a:t>
            </a:r>
            <a:r>
              <a:rPr lang="en-US" sz="1600" dirty="0"/>
              <a:t>(</a:t>
            </a:r>
            <a:r>
              <a:rPr lang="en-US" sz="1400" dirty="0"/>
              <a:t> </a:t>
            </a:r>
            <a:r>
              <a:rPr lang="en-US" sz="1600" i="1" dirty="0"/>
              <a:t>&lt;</a:t>
            </a:r>
            <a:r>
              <a:rPr lang="en-US" sz="1600" i="1" dirty="0" err="1"/>
              <a:t>column_list</a:t>
            </a:r>
            <a:r>
              <a:rPr lang="en-US" sz="1600" i="1" dirty="0"/>
              <a:t>&gt;</a:t>
            </a:r>
            <a:r>
              <a:rPr lang="en-US" sz="1400" dirty="0"/>
              <a:t> </a:t>
            </a:r>
            <a:r>
              <a:rPr lang="en-US" sz="1600" dirty="0"/>
              <a:t>)</a:t>
            </a:r>
            <a:r>
              <a:rPr lang="en-US" sz="1400" dirty="0"/>
              <a:t> </a:t>
            </a:r>
            <a:r>
              <a:rPr lang="en-US" sz="1600" dirty="0"/>
              <a:t>[</a:t>
            </a:r>
            <a:r>
              <a:rPr lang="en-US" sz="1400" dirty="0"/>
              <a:t> </a:t>
            </a:r>
            <a:r>
              <a:rPr lang="en-US" sz="1600" dirty="0"/>
              <a:t>COMMENT</a:t>
            </a:r>
            <a:r>
              <a:rPr lang="en-US" sz="1400" dirty="0"/>
              <a:t> </a:t>
            </a:r>
            <a:r>
              <a:rPr lang="en-US" sz="1600" dirty="0"/>
              <a:t>=</a:t>
            </a:r>
            <a:r>
              <a:rPr lang="en-US" sz="1400" dirty="0"/>
              <a:t> </a:t>
            </a:r>
            <a:r>
              <a:rPr lang="en-US" sz="1600" dirty="0"/>
              <a:t>'</a:t>
            </a:r>
            <a:r>
              <a:rPr lang="en-US" sz="1600" i="1" dirty="0"/>
              <a:t>&lt;</a:t>
            </a:r>
            <a:r>
              <a:rPr lang="en-US" sz="1600" i="1" dirty="0" err="1"/>
              <a:t>string_literal</a:t>
            </a:r>
            <a:r>
              <a:rPr lang="en-US" sz="1600" i="1" dirty="0"/>
              <a:t>&gt;</a:t>
            </a:r>
            <a:r>
              <a:rPr lang="en-US" sz="1600" dirty="0"/>
              <a:t>'</a:t>
            </a:r>
            <a:r>
              <a:rPr lang="en-US" sz="1400" dirty="0"/>
              <a:t> </a:t>
            </a:r>
            <a:r>
              <a:rPr lang="en-US" sz="1600" dirty="0"/>
              <a:t>]</a:t>
            </a:r>
            <a:r>
              <a:rPr lang="en-US" sz="1400" dirty="0"/>
              <a:t> </a:t>
            </a:r>
            <a:r>
              <a:rPr lang="en-US" sz="1600" dirty="0"/>
              <a:t>[</a:t>
            </a:r>
            <a:r>
              <a:rPr lang="en-US" sz="1400" dirty="0"/>
              <a:t> </a:t>
            </a:r>
            <a:r>
              <a:rPr lang="en-US" sz="1600" dirty="0"/>
              <a:t>CLUSTER</a:t>
            </a:r>
            <a:r>
              <a:rPr lang="en-US" sz="1400" dirty="0"/>
              <a:t> </a:t>
            </a:r>
            <a:r>
              <a:rPr lang="en-US" sz="1600" dirty="0"/>
              <a:t>BY</a:t>
            </a:r>
            <a:r>
              <a:rPr lang="en-US" sz="1400" dirty="0"/>
              <a:t> </a:t>
            </a:r>
            <a:r>
              <a:rPr lang="en-US" sz="1600" dirty="0"/>
              <a:t>(</a:t>
            </a:r>
            <a:r>
              <a:rPr lang="en-US" sz="1400" dirty="0"/>
              <a:t> </a:t>
            </a:r>
            <a:r>
              <a:rPr lang="en-US" sz="1600" i="1" dirty="0"/>
              <a:t>&lt;expr1&gt;</a:t>
            </a:r>
            <a:r>
              <a:rPr lang="en-US" sz="1400" dirty="0"/>
              <a:t> </a:t>
            </a:r>
            <a:r>
              <a:rPr lang="en-US" sz="1600" dirty="0"/>
              <a:t>[,</a:t>
            </a:r>
            <a:r>
              <a:rPr lang="en-US" sz="1400" dirty="0"/>
              <a:t> </a:t>
            </a:r>
            <a:r>
              <a:rPr lang="en-US" sz="1600" i="1" dirty="0"/>
              <a:t>&lt;expr2&gt;</a:t>
            </a:r>
            <a:r>
              <a:rPr lang="en-US" sz="1400" dirty="0"/>
              <a:t> </a:t>
            </a:r>
          </a:p>
          <a:p>
            <a:r>
              <a:rPr lang="en-US" sz="1600" dirty="0"/>
              <a:t>...</a:t>
            </a:r>
            <a:r>
              <a:rPr lang="en-US" sz="1400" dirty="0"/>
              <a:t> </a:t>
            </a:r>
            <a:r>
              <a:rPr lang="en-US" sz="1600" dirty="0"/>
              <a:t>]</a:t>
            </a:r>
            <a:r>
              <a:rPr lang="en-US" sz="1400" dirty="0"/>
              <a:t> </a:t>
            </a:r>
            <a:r>
              <a:rPr lang="en-US" sz="1600" dirty="0"/>
              <a:t>)</a:t>
            </a:r>
            <a:r>
              <a:rPr lang="en-US" sz="1400" dirty="0"/>
              <a:t> </a:t>
            </a:r>
            <a:r>
              <a:rPr lang="en-US" sz="1600" dirty="0"/>
              <a:t>]</a:t>
            </a:r>
            <a:r>
              <a:rPr lang="en-US" sz="1400" dirty="0"/>
              <a:t> </a:t>
            </a:r>
            <a:r>
              <a:rPr lang="en-US" sz="1600" dirty="0"/>
              <a:t>AS</a:t>
            </a:r>
            <a:r>
              <a:rPr lang="en-US" sz="1400" dirty="0"/>
              <a:t> </a:t>
            </a:r>
            <a:r>
              <a:rPr lang="en-US" sz="1600" i="1" dirty="0"/>
              <a:t>&lt;</a:t>
            </a:r>
            <a:r>
              <a:rPr lang="en-US" sz="1600" i="1" dirty="0" err="1"/>
              <a:t>select_statement</a:t>
            </a:r>
            <a:r>
              <a:rPr lang="en-US" sz="1600" i="1" dirty="0"/>
              <a:t>&gt;</a:t>
            </a:r>
            <a:endParaRPr lang="en-US" sz="1400" dirty="0"/>
          </a:p>
        </p:txBody>
      </p:sp>
      <p:pic>
        <p:nvPicPr>
          <p:cNvPr id="10" name="Picture 9">
            <a:extLst>
              <a:ext uri="{FF2B5EF4-FFF2-40B4-BE49-F238E27FC236}">
                <a16:creationId xmlns:a16="http://schemas.microsoft.com/office/drawing/2014/main" id="{9CE361DB-6D13-CD48-8864-F1E0BCCD382E}"/>
              </a:ext>
            </a:extLst>
          </p:cNvPr>
          <p:cNvPicPr>
            <a:picLocks noChangeAspect="1"/>
          </p:cNvPicPr>
          <p:nvPr/>
        </p:nvPicPr>
        <p:blipFill>
          <a:blip r:embed="rId5"/>
          <a:stretch>
            <a:fillRect/>
          </a:stretch>
        </p:blipFill>
        <p:spPr>
          <a:xfrm>
            <a:off x="6159641" y="4483245"/>
            <a:ext cx="803878" cy="658302"/>
          </a:xfrm>
          <a:prstGeom prst="rect">
            <a:avLst/>
          </a:prstGeom>
        </p:spPr>
      </p:pic>
    </p:spTree>
    <p:extLst>
      <p:ext uri="{BB962C8B-B14F-4D97-AF65-F5344CB8AC3E}">
        <p14:creationId xmlns:p14="http://schemas.microsoft.com/office/powerpoint/2010/main" val="598856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C0DEE9-D67F-1F4C-B655-394CF8BC6572}"/>
              </a:ext>
            </a:extLst>
          </p:cNvPr>
          <p:cNvPicPr>
            <a:picLocks noChangeAspect="1"/>
          </p:cNvPicPr>
          <p:nvPr/>
        </p:nvPicPr>
        <p:blipFill>
          <a:blip r:embed="rId3"/>
          <a:stretch>
            <a:fillRect/>
          </a:stretch>
        </p:blipFill>
        <p:spPr>
          <a:xfrm>
            <a:off x="9474345" y="3084210"/>
            <a:ext cx="2282687" cy="1012267"/>
          </a:xfrm>
          <a:prstGeom prst="rect">
            <a:avLst/>
          </a:prstGeom>
        </p:spPr>
      </p:pic>
      <p:pic>
        <p:nvPicPr>
          <p:cNvPr id="5" name="Picture 4">
            <a:extLst>
              <a:ext uri="{FF2B5EF4-FFF2-40B4-BE49-F238E27FC236}">
                <a16:creationId xmlns:a16="http://schemas.microsoft.com/office/drawing/2014/main" id="{D90924F6-3C9D-3448-A935-A673A56E9C7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94" b="89691" l="4331" r="90157">
                        <a14:foregroundMark x1="4724" y1="50515" x2="34252" y2="31443"/>
                        <a14:foregroundMark x1="34252" y1="31443" x2="65748" y2="30928"/>
                        <a14:foregroundMark x1="65748" y1="30928" x2="87008" y2="57732"/>
                        <a14:foregroundMark x1="87008" y1="57732" x2="40945" y2="43299"/>
                        <a14:foregroundMark x1="40945" y1="43299" x2="12205" y2="51546"/>
                        <a14:foregroundMark x1="12205" y1="51546" x2="38583" y2="30928"/>
                        <a14:foregroundMark x1="38583" y1="30928" x2="69291" y2="27320"/>
                        <a14:foregroundMark x1="69291" y1="27320" x2="84646" y2="27835"/>
                        <a14:foregroundMark x1="89370" y1="44845" x2="90157" y2="51546"/>
                        <a14:foregroundMark x1="9055" y1="54639" x2="9843" y2="52577"/>
                      </a14:backgroundRemoval>
                    </a14:imgEffect>
                  </a14:imgLayer>
                </a14:imgProps>
              </a:ext>
            </a:extLst>
          </a:blip>
          <a:stretch>
            <a:fillRect/>
          </a:stretch>
        </p:blipFill>
        <p:spPr>
          <a:xfrm rot="20441971">
            <a:off x="-10468" y="958707"/>
            <a:ext cx="1400693" cy="1069821"/>
          </a:xfrm>
          <a:prstGeom prst="rect">
            <a:avLst/>
          </a:prstGeom>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Advantages of Views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827999" y="1244747"/>
            <a:ext cx="10512000" cy="4680000"/>
          </a:xfrm>
        </p:spPr>
        <p:txBody>
          <a:bodyPr/>
          <a:lstStyle/>
          <a:p>
            <a:r>
              <a:rPr lang="en-US" dirty="0"/>
              <a:t>Secured views provide improved data privacy and data sharing</a:t>
            </a:r>
          </a:p>
          <a:p>
            <a:pPr lvl="1">
              <a:buFont typeface="Wingdings" pitchFamily="2" charset="2"/>
              <a:buChar char="Ø"/>
            </a:pPr>
            <a:r>
              <a:rPr lang="en-US" dirty="0"/>
              <a:t>Both non-materialized and materialized views can be defined as </a:t>
            </a:r>
            <a:r>
              <a:rPr lang="en-US" i="1" dirty="0"/>
              <a:t>secure</a:t>
            </a:r>
            <a:endParaRPr lang="en-US" dirty="0"/>
          </a:p>
          <a:p>
            <a:r>
              <a:rPr lang="en-US" dirty="0"/>
              <a:t>Views enable writing more modular code</a:t>
            </a:r>
          </a:p>
          <a:p>
            <a:r>
              <a:rPr lang="en-US" dirty="0"/>
              <a:t>Views allow you to grant access to just a portion of the data in a table(s)</a:t>
            </a:r>
          </a:p>
          <a:p>
            <a:pPr lvl="1">
              <a:buFont typeface="Wingdings" pitchFamily="2" charset="2"/>
              <a:buChar char="Ø"/>
            </a:pPr>
            <a:r>
              <a:rPr lang="en-US" dirty="0"/>
              <a:t>Provide privileges based on data in each view</a:t>
            </a:r>
          </a:p>
          <a:p>
            <a:r>
              <a:rPr lang="en-US" dirty="0"/>
              <a:t>Views can improve performance</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pic>
        <p:nvPicPr>
          <p:cNvPr id="8" name="Picture 7" descr="A screenshot of a social media post&#10;&#10;Description automatically generated">
            <a:extLst>
              <a:ext uri="{FF2B5EF4-FFF2-40B4-BE49-F238E27FC236}">
                <a16:creationId xmlns:a16="http://schemas.microsoft.com/office/drawing/2014/main" id="{CE01C4AA-EC3D-4B4F-AFCE-498263D564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7330" y="3922643"/>
            <a:ext cx="7199982" cy="2763908"/>
          </a:xfrm>
          <a:prstGeom prst="rect">
            <a:avLst/>
          </a:prstGeom>
        </p:spPr>
      </p:pic>
    </p:spTree>
    <p:extLst>
      <p:ext uri="{BB962C8B-B14F-4D97-AF65-F5344CB8AC3E}">
        <p14:creationId xmlns:p14="http://schemas.microsoft.com/office/powerpoint/2010/main" val="1814725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5C1FD-613D-1E40-8BFC-5EA8DEDE2150}"/>
              </a:ext>
            </a:extLst>
          </p:cNvPr>
          <p:cNvSpPr>
            <a:spLocks noGrp="1"/>
          </p:cNvSpPr>
          <p:nvPr>
            <p:ph type="title"/>
          </p:nvPr>
        </p:nvSpPr>
        <p:spPr/>
        <p:txBody>
          <a:bodyPr/>
          <a:lstStyle/>
          <a:p>
            <a:r>
              <a:rPr lang="en-US" dirty="0"/>
              <a:t>Snowflake Data Warehouse Review</a:t>
            </a:r>
          </a:p>
        </p:txBody>
      </p:sp>
      <p:sp>
        <p:nvSpPr>
          <p:cNvPr id="4" name="Slide Number Placeholder 3">
            <a:extLst>
              <a:ext uri="{FF2B5EF4-FFF2-40B4-BE49-F238E27FC236}">
                <a16:creationId xmlns:a16="http://schemas.microsoft.com/office/drawing/2014/main" id="{154C42A7-84E9-A848-8AB9-B0D997DDE5E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sp>
        <p:nvSpPr>
          <p:cNvPr id="5" name="Rectangle 4">
            <a:extLst>
              <a:ext uri="{FF2B5EF4-FFF2-40B4-BE49-F238E27FC236}">
                <a16:creationId xmlns:a16="http://schemas.microsoft.com/office/drawing/2014/main" id="{150EB5BF-6186-AD43-8EB3-1D51755590DB}"/>
              </a:ext>
            </a:extLst>
          </p:cNvPr>
          <p:cNvSpPr/>
          <p:nvPr/>
        </p:nvSpPr>
        <p:spPr>
          <a:xfrm>
            <a:off x="1182757" y="1324814"/>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09E19C6-8936-3042-AD49-15314FD90C64}"/>
              </a:ext>
            </a:extLst>
          </p:cNvPr>
          <p:cNvSpPr/>
          <p:nvPr/>
        </p:nvSpPr>
        <p:spPr>
          <a:xfrm>
            <a:off x="1182757" y="2987961"/>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9A122F3-F889-424E-8151-7E6F04157758}"/>
              </a:ext>
            </a:extLst>
          </p:cNvPr>
          <p:cNvSpPr/>
          <p:nvPr/>
        </p:nvSpPr>
        <p:spPr>
          <a:xfrm>
            <a:off x="1182757" y="4651108"/>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AE92E90-1B3B-A04C-A57E-7892238E4B26}"/>
              </a:ext>
            </a:extLst>
          </p:cNvPr>
          <p:cNvSpPr txBox="1"/>
          <p:nvPr/>
        </p:nvSpPr>
        <p:spPr>
          <a:xfrm>
            <a:off x="1182757" y="1786840"/>
            <a:ext cx="1172817" cy="584775"/>
          </a:xfrm>
          <a:prstGeom prst="rect">
            <a:avLst/>
          </a:prstGeom>
          <a:noFill/>
        </p:spPr>
        <p:txBody>
          <a:bodyPr wrap="square" rtlCol="0">
            <a:spAutoFit/>
          </a:bodyPr>
          <a:lstStyle/>
          <a:p>
            <a:r>
              <a:rPr lang="en-US" sz="1600" dirty="0"/>
              <a:t>Cloud </a:t>
            </a:r>
          </a:p>
          <a:p>
            <a:r>
              <a:rPr lang="en-US" sz="1600" dirty="0"/>
              <a:t>Services</a:t>
            </a:r>
          </a:p>
        </p:txBody>
      </p:sp>
      <p:sp>
        <p:nvSpPr>
          <p:cNvPr id="9" name="TextBox 8">
            <a:extLst>
              <a:ext uri="{FF2B5EF4-FFF2-40B4-BE49-F238E27FC236}">
                <a16:creationId xmlns:a16="http://schemas.microsoft.com/office/drawing/2014/main" id="{E17F92AA-86B2-3C43-A5FA-3027C4CF416E}"/>
              </a:ext>
            </a:extLst>
          </p:cNvPr>
          <p:cNvSpPr txBox="1"/>
          <p:nvPr/>
        </p:nvSpPr>
        <p:spPr>
          <a:xfrm>
            <a:off x="1182757" y="3449986"/>
            <a:ext cx="1421295" cy="584775"/>
          </a:xfrm>
          <a:prstGeom prst="rect">
            <a:avLst/>
          </a:prstGeom>
          <a:noFill/>
        </p:spPr>
        <p:txBody>
          <a:bodyPr wrap="square" rtlCol="0">
            <a:spAutoFit/>
          </a:bodyPr>
          <a:lstStyle/>
          <a:p>
            <a:r>
              <a:rPr lang="en-US" sz="1600" dirty="0"/>
              <a:t>Query </a:t>
            </a:r>
          </a:p>
          <a:p>
            <a:r>
              <a:rPr lang="en-US" sz="1600" dirty="0"/>
              <a:t>Processing</a:t>
            </a:r>
          </a:p>
        </p:txBody>
      </p:sp>
      <p:sp>
        <p:nvSpPr>
          <p:cNvPr id="10" name="TextBox 9">
            <a:extLst>
              <a:ext uri="{FF2B5EF4-FFF2-40B4-BE49-F238E27FC236}">
                <a16:creationId xmlns:a16="http://schemas.microsoft.com/office/drawing/2014/main" id="{468F9ED6-52D4-1047-96CB-7C595FB45912}"/>
              </a:ext>
            </a:extLst>
          </p:cNvPr>
          <p:cNvSpPr txBox="1"/>
          <p:nvPr/>
        </p:nvSpPr>
        <p:spPr>
          <a:xfrm>
            <a:off x="1182757" y="5143911"/>
            <a:ext cx="1421295" cy="584775"/>
          </a:xfrm>
          <a:prstGeom prst="rect">
            <a:avLst/>
          </a:prstGeom>
          <a:noFill/>
        </p:spPr>
        <p:txBody>
          <a:bodyPr wrap="square" rtlCol="0">
            <a:spAutoFit/>
          </a:bodyPr>
          <a:lstStyle/>
          <a:p>
            <a:r>
              <a:rPr lang="en-US" sz="1600" dirty="0"/>
              <a:t>Database </a:t>
            </a:r>
          </a:p>
          <a:p>
            <a:r>
              <a:rPr lang="en-US" sz="1600" dirty="0"/>
              <a:t>Storage</a:t>
            </a:r>
          </a:p>
        </p:txBody>
      </p:sp>
      <p:sp>
        <p:nvSpPr>
          <p:cNvPr id="11" name="Cube 10">
            <a:extLst>
              <a:ext uri="{FF2B5EF4-FFF2-40B4-BE49-F238E27FC236}">
                <a16:creationId xmlns:a16="http://schemas.microsoft.com/office/drawing/2014/main" id="{6079E724-14D4-4348-BF7D-89C2BD666F36}"/>
              </a:ext>
            </a:extLst>
          </p:cNvPr>
          <p:cNvSpPr/>
          <p:nvPr/>
        </p:nvSpPr>
        <p:spPr>
          <a:xfrm>
            <a:off x="2463728" y="1416966"/>
            <a:ext cx="4536840" cy="490492"/>
          </a:xfrm>
          <a:prstGeom prst="cub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Authentication and Access Control</a:t>
            </a:r>
          </a:p>
        </p:txBody>
      </p:sp>
      <p:sp>
        <p:nvSpPr>
          <p:cNvPr id="12" name="Cube 11">
            <a:extLst>
              <a:ext uri="{FF2B5EF4-FFF2-40B4-BE49-F238E27FC236}">
                <a16:creationId xmlns:a16="http://schemas.microsoft.com/office/drawing/2014/main" id="{95C96AD9-7D7C-E84F-AC9F-308225AAB380}"/>
              </a:ext>
            </a:extLst>
          </p:cNvPr>
          <p:cNvSpPr/>
          <p:nvPr/>
        </p:nvSpPr>
        <p:spPr>
          <a:xfrm>
            <a:off x="2463728" y="1999610"/>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Infrastructure Manager</a:t>
            </a:r>
          </a:p>
        </p:txBody>
      </p:sp>
      <p:sp>
        <p:nvSpPr>
          <p:cNvPr id="13" name="Cube 12">
            <a:extLst>
              <a:ext uri="{FF2B5EF4-FFF2-40B4-BE49-F238E27FC236}">
                <a16:creationId xmlns:a16="http://schemas.microsoft.com/office/drawing/2014/main" id="{A6921F28-AA78-5245-8D28-115C08D0A6CC}"/>
              </a:ext>
            </a:extLst>
          </p:cNvPr>
          <p:cNvSpPr/>
          <p:nvPr/>
        </p:nvSpPr>
        <p:spPr>
          <a:xfrm>
            <a:off x="3622544" y="1999609"/>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Optimizer</a:t>
            </a:r>
          </a:p>
        </p:txBody>
      </p:sp>
      <p:sp>
        <p:nvSpPr>
          <p:cNvPr id="14" name="Cube 13">
            <a:extLst>
              <a:ext uri="{FF2B5EF4-FFF2-40B4-BE49-F238E27FC236}">
                <a16:creationId xmlns:a16="http://schemas.microsoft.com/office/drawing/2014/main" id="{616F1060-39F5-2348-9A8C-FE6BF7B906B0}"/>
              </a:ext>
            </a:extLst>
          </p:cNvPr>
          <p:cNvSpPr/>
          <p:nvPr/>
        </p:nvSpPr>
        <p:spPr>
          <a:xfrm>
            <a:off x="4781360" y="1999608"/>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Transaction Manager</a:t>
            </a:r>
          </a:p>
        </p:txBody>
      </p:sp>
      <p:sp>
        <p:nvSpPr>
          <p:cNvPr id="15" name="Cube 14">
            <a:extLst>
              <a:ext uri="{FF2B5EF4-FFF2-40B4-BE49-F238E27FC236}">
                <a16:creationId xmlns:a16="http://schemas.microsoft.com/office/drawing/2014/main" id="{6B4BB63B-A5AE-504D-A85E-2419AD045C52}"/>
              </a:ext>
            </a:extLst>
          </p:cNvPr>
          <p:cNvSpPr/>
          <p:nvPr/>
        </p:nvSpPr>
        <p:spPr>
          <a:xfrm>
            <a:off x="5940176" y="2014533"/>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Security</a:t>
            </a:r>
          </a:p>
        </p:txBody>
      </p:sp>
      <p:sp>
        <p:nvSpPr>
          <p:cNvPr id="17" name="Cube 16">
            <a:extLst>
              <a:ext uri="{FF2B5EF4-FFF2-40B4-BE49-F238E27FC236}">
                <a16:creationId xmlns:a16="http://schemas.microsoft.com/office/drawing/2014/main" id="{34BC3D67-EA7F-8A41-8905-6F79AE9D5F09}"/>
              </a:ext>
            </a:extLst>
          </p:cNvPr>
          <p:cNvSpPr/>
          <p:nvPr/>
        </p:nvSpPr>
        <p:spPr>
          <a:xfrm>
            <a:off x="2703869" y="3087876"/>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pic>
        <p:nvPicPr>
          <p:cNvPr id="21" name="Picture 20">
            <a:extLst>
              <a:ext uri="{FF2B5EF4-FFF2-40B4-BE49-F238E27FC236}">
                <a16:creationId xmlns:a16="http://schemas.microsoft.com/office/drawing/2014/main" id="{951E751B-C562-BE46-8C89-91074C285B60}"/>
              </a:ext>
            </a:extLst>
          </p:cNvPr>
          <p:cNvPicPr>
            <a:picLocks noChangeAspect="1"/>
          </p:cNvPicPr>
          <p:nvPr/>
        </p:nvPicPr>
        <p:blipFill>
          <a:blip r:embed="rId3">
            <a:duotone>
              <a:schemeClr val="accent2">
                <a:shade val="45000"/>
                <a:satMod val="135000"/>
              </a:schemeClr>
              <a:prstClr val="white"/>
            </a:duotone>
          </a:blip>
          <a:stretch>
            <a:fillRect/>
          </a:stretch>
        </p:blipFill>
        <p:spPr>
          <a:xfrm rot="12075328" flipH="1">
            <a:off x="2920755" y="3533030"/>
            <a:ext cx="685595" cy="462072"/>
          </a:xfrm>
          <a:prstGeom prst="rect">
            <a:avLst/>
          </a:prstGeom>
        </p:spPr>
      </p:pic>
      <p:sp>
        <p:nvSpPr>
          <p:cNvPr id="22" name="Cube 21">
            <a:extLst>
              <a:ext uri="{FF2B5EF4-FFF2-40B4-BE49-F238E27FC236}">
                <a16:creationId xmlns:a16="http://schemas.microsoft.com/office/drawing/2014/main" id="{9DF0B4FE-50A2-2946-8655-244590DE2B8D}"/>
              </a:ext>
            </a:extLst>
          </p:cNvPr>
          <p:cNvSpPr/>
          <p:nvPr/>
        </p:nvSpPr>
        <p:spPr>
          <a:xfrm>
            <a:off x="4180837" y="3087875"/>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sp>
        <p:nvSpPr>
          <p:cNvPr id="23" name="Cube 22">
            <a:extLst>
              <a:ext uri="{FF2B5EF4-FFF2-40B4-BE49-F238E27FC236}">
                <a16:creationId xmlns:a16="http://schemas.microsoft.com/office/drawing/2014/main" id="{E660F2C4-3041-3648-BDF7-605333292FDB}"/>
              </a:ext>
            </a:extLst>
          </p:cNvPr>
          <p:cNvSpPr/>
          <p:nvPr/>
        </p:nvSpPr>
        <p:spPr>
          <a:xfrm>
            <a:off x="5695760" y="3087874"/>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pic>
        <p:nvPicPr>
          <p:cNvPr id="24" name="Picture 23">
            <a:extLst>
              <a:ext uri="{FF2B5EF4-FFF2-40B4-BE49-F238E27FC236}">
                <a16:creationId xmlns:a16="http://schemas.microsoft.com/office/drawing/2014/main" id="{D86CC640-81E8-714C-AE17-451D5E56BA97}"/>
              </a:ext>
            </a:extLst>
          </p:cNvPr>
          <p:cNvPicPr>
            <a:picLocks noChangeAspect="1"/>
          </p:cNvPicPr>
          <p:nvPr/>
        </p:nvPicPr>
        <p:blipFill>
          <a:blip r:embed="rId3">
            <a:duotone>
              <a:schemeClr val="accent2">
                <a:shade val="45000"/>
                <a:satMod val="135000"/>
              </a:schemeClr>
              <a:prstClr val="white"/>
            </a:duotone>
          </a:blip>
          <a:stretch>
            <a:fillRect/>
          </a:stretch>
        </p:blipFill>
        <p:spPr>
          <a:xfrm rot="12075328" flipH="1">
            <a:off x="5846665" y="3542116"/>
            <a:ext cx="685595" cy="462072"/>
          </a:xfrm>
          <a:prstGeom prst="rect">
            <a:avLst/>
          </a:prstGeom>
        </p:spPr>
      </p:pic>
      <p:pic>
        <p:nvPicPr>
          <p:cNvPr id="25" name="Picture 24">
            <a:extLst>
              <a:ext uri="{FF2B5EF4-FFF2-40B4-BE49-F238E27FC236}">
                <a16:creationId xmlns:a16="http://schemas.microsoft.com/office/drawing/2014/main" id="{32D8094B-CE0B-E648-9561-E561BDD7B047}"/>
              </a:ext>
            </a:extLst>
          </p:cNvPr>
          <p:cNvPicPr>
            <a:picLocks noChangeAspect="1"/>
          </p:cNvPicPr>
          <p:nvPr/>
        </p:nvPicPr>
        <p:blipFill>
          <a:blip r:embed="rId3">
            <a:duotone>
              <a:schemeClr val="accent2">
                <a:shade val="45000"/>
                <a:satMod val="135000"/>
              </a:schemeClr>
              <a:prstClr val="white"/>
            </a:duotone>
          </a:blip>
          <a:stretch>
            <a:fillRect/>
          </a:stretch>
        </p:blipFill>
        <p:spPr>
          <a:xfrm rot="12075328" flipH="1">
            <a:off x="4389351" y="3533030"/>
            <a:ext cx="685595" cy="462072"/>
          </a:xfrm>
          <a:prstGeom prst="rect">
            <a:avLst/>
          </a:prstGeom>
        </p:spPr>
      </p:pic>
      <p:sp>
        <p:nvSpPr>
          <p:cNvPr id="26" name="Can 25">
            <a:extLst>
              <a:ext uri="{FF2B5EF4-FFF2-40B4-BE49-F238E27FC236}">
                <a16:creationId xmlns:a16="http://schemas.microsoft.com/office/drawing/2014/main" id="{E88C4EA4-59D7-0844-9F84-B8CFD422E987}"/>
              </a:ext>
            </a:extLst>
          </p:cNvPr>
          <p:cNvSpPr/>
          <p:nvPr/>
        </p:nvSpPr>
        <p:spPr>
          <a:xfrm>
            <a:off x="2703869"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2431D71C-BFC8-5F41-9388-A980A3E9BC0F}"/>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2661969" y="4839224"/>
            <a:ext cx="891311" cy="1246944"/>
          </a:xfrm>
          <a:prstGeom prst="rect">
            <a:avLst/>
          </a:prstGeom>
        </p:spPr>
      </p:pic>
      <p:sp>
        <p:nvSpPr>
          <p:cNvPr id="40" name="Can 39">
            <a:extLst>
              <a:ext uri="{FF2B5EF4-FFF2-40B4-BE49-F238E27FC236}">
                <a16:creationId xmlns:a16="http://schemas.microsoft.com/office/drawing/2014/main" id="{098E2C3F-240F-8B46-A470-BD12BCF339CF}"/>
              </a:ext>
            </a:extLst>
          </p:cNvPr>
          <p:cNvSpPr/>
          <p:nvPr/>
        </p:nvSpPr>
        <p:spPr>
          <a:xfrm>
            <a:off x="3849327"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D7C3E329-82CD-AC46-BB38-0212529C04C2}"/>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6">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3807427" y="4839224"/>
            <a:ext cx="891311" cy="1246944"/>
          </a:xfrm>
          <a:prstGeom prst="rect">
            <a:avLst/>
          </a:prstGeom>
        </p:spPr>
      </p:pic>
      <p:sp>
        <p:nvSpPr>
          <p:cNvPr id="42" name="Can 41">
            <a:extLst>
              <a:ext uri="{FF2B5EF4-FFF2-40B4-BE49-F238E27FC236}">
                <a16:creationId xmlns:a16="http://schemas.microsoft.com/office/drawing/2014/main" id="{82278042-24F2-3849-AB5A-1EC23AE1C69F}"/>
              </a:ext>
            </a:extLst>
          </p:cNvPr>
          <p:cNvSpPr/>
          <p:nvPr/>
        </p:nvSpPr>
        <p:spPr>
          <a:xfrm>
            <a:off x="4994785"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68798C24-4464-D444-B668-7D8077E2F901}"/>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7">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4952885" y="4839224"/>
            <a:ext cx="891311" cy="1246944"/>
          </a:xfrm>
          <a:prstGeom prst="rect">
            <a:avLst/>
          </a:prstGeom>
        </p:spPr>
      </p:pic>
      <p:sp>
        <p:nvSpPr>
          <p:cNvPr id="44" name="Can 43">
            <a:extLst>
              <a:ext uri="{FF2B5EF4-FFF2-40B4-BE49-F238E27FC236}">
                <a16:creationId xmlns:a16="http://schemas.microsoft.com/office/drawing/2014/main" id="{189ADCFC-3EE0-584D-8533-517124FFEB1E}"/>
              </a:ext>
            </a:extLst>
          </p:cNvPr>
          <p:cNvSpPr/>
          <p:nvPr/>
        </p:nvSpPr>
        <p:spPr>
          <a:xfrm>
            <a:off x="6140141"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6C242753-0F77-3A41-BCE9-B15EC4699C7B}"/>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8">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6098241" y="4839224"/>
            <a:ext cx="891311" cy="1246944"/>
          </a:xfrm>
          <a:prstGeom prst="rect">
            <a:avLst/>
          </a:prstGeom>
        </p:spPr>
      </p:pic>
    </p:spTree>
    <p:extLst>
      <p:ext uri="{BB962C8B-B14F-4D97-AF65-F5344CB8AC3E}">
        <p14:creationId xmlns:p14="http://schemas.microsoft.com/office/powerpoint/2010/main" val="2424499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edford RHC New Training Schedule - RollBack World">
            <a:extLst>
              <a:ext uri="{FF2B5EF4-FFF2-40B4-BE49-F238E27FC236}">
                <a16:creationId xmlns:a16="http://schemas.microsoft.com/office/drawing/2014/main" id="{B4AEB695-580A-A949-B400-24ED888A98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747" y="1251121"/>
            <a:ext cx="2058652" cy="20586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Table Design Considerations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840000" y="1692347"/>
            <a:ext cx="10512000" cy="4680000"/>
          </a:xfrm>
        </p:spPr>
        <p:txBody>
          <a:bodyPr/>
          <a:lstStyle/>
          <a:p>
            <a:r>
              <a:rPr lang="en-US" dirty="0"/>
              <a:t>Date/Time Data Types for Columns</a:t>
            </a:r>
          </a:p>
          <a:p>
            <a:pPr lvl="1">
              <a:buFont typeface="Wingdings" pitchFamily="2" charset="2"/>
              <a:buChar char="Ø"/>
            </a:pPr>
            <a:r>
              <a:rPr lang="en-US" dirty="0"/>
              <a:t>Use a date and timestamp value rather than a varchar</a:t>
            </a:r>
          </a:p>
          <a:p>
            <a:pPr lvl="1">
              <a:buFont typeface="Wingdings" pitchFamily="2" charset="2"/>
              <a:buChar char="Ø"/>
            </a:pPr>
            <a:endParaRPr lang="en-US" dirty="0"/>
          </a:p>
          <a:p>
            <a:r>
              <a:rPr lang="en-US" dirty="0"/>
              <a:t>Referential Integrity Constraints</a:t>
            </a:r>
          </a:p>
          <a:p>
            <a:pPr lvl="1">
              <a:buFont typeface="Wingdings" pitchFamily="2" charset="2"/>
              <a:buChar char="Ø"/>
            </a:pPr>
            <a:r>
              <a:rPr lang="en-US" dirty="0"/>
              <a:t>Other than not null are added but do not actually do anything in Snowflake</a:t>
            </a:r>
          </a:p>
          <a:p>
            <a:pPr lvl="1">
              <a:buFont typeface="Wingdings" pitchFamily="2" charset="2"/>
              <a:buChar char="Ø"/>
            </a:pPr>
            <a:endParaRPr lang="en-US" dirty="0"/>
          </a:p>
          <a:p>
            <a:r>
              <a:rPr lang="en-US" dirty="0"/>
              <a:t>When to Set a Clustering Key</a:t>
            </a:r>
          </a:p>
          <a:p>
            <a:pPr lvl="1">
              <a:buFont typeface="Wingdings" pitchFamily="2" charset="2"/>
              <a:buChar char="Ø"/>
            </a:pPr>
            <a:r>
              <a:rPr lang="en-US" dirty="0"/>
              <a:t>Loaded data does not match how it is queried</a:t>
            </a:r>
          </a:p>
          <a:p>
            <a:pPr lvl="1">
              <a:buFont typeface="Wingdings" pitchFamily="2" charset="2"/>
              <a:buChar char="Ø"/>
            </a:pPr>
            <a:r>
              <a:rPr lang="en-US" dirty="0"/>
              <a:t>Query Profile shows excessive table scan time </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pic>
        <p:nvPicPr>
          <p:cNvPr id="5" name="Picture 4">
            <a:extLst>
              <a:ext uri="{FF2B5EF4-FFF2-40B4-BE49-F238E27FC236}">
                <a16:creationId xmlns:a16="http://schemas.microsoft.com/office/drawing/2014/main" id="{5509E463-2DD6-104A-87BE-A757D3810C3A}"/>
              </a:ext>
            </a:extLst>
          </p:cNvPr>
          <p:cNvPicPr>
            <a:picLocks noChangeAspect="1"/>
          </p:cNvPicPr>
          <p:nvPr/>
        </p:nvPicPr>
        <p:blipFill>
          <a:blip r:embed="rId4"/>
          <a:stretch>
            <a:fillRect/>
          </a:stretch>
        </p:blipFill>
        <p:spPr>
          <a:xfrm flipH="1">
            <a:off x="-281358" y="4996070"/>
            <a:ext cx="2680002" cy="1861930"/>
          </a:xfrm>
          <a:prstGeom prst="rect">
            <a:avLst/>
          </a:prstGeom>
        </p:spPr>
      </p:pic>
      <p:pic>
        <p:nvPicPr>
          <p:cNvPr id="6" name="Picture 5">
            <a:extLst>
              <a:ext uri="{FF2B5EF4-FFF2-40B4-BE49-F238E27FC236}">
                <a16:creationId xmlns:a16="http://schemas.microsoft.com/office/drawing/2014/main" id="{76E49493-DB54-C64E-AC55-D1ADB69629CE}"/>
              </a:ext>
            </a:extLst>
          </p:cNvPr>
          <p:cNvPicPr>
            <a:picLocks noChangeAspect="1"/>
          </p:cNvPicPr>
          <p:nvPr/>
        </p:nvPicPr>
        <p:blipFill>
          <a:blip r:embed="rId5"/>
          <a:stretch>
            <a:fillRect/>
          </a:stretch>
        </p:blipFill>
        <p:spPr>
          <a:xfrm rot="612296">
            <a:off x="6199395" y="437481"/>
            <a:ext cx="1625600" cy="1447800"/>
          </a:xfrm>
          <a:prstGeom prst="rect">
            <a:avLst/>
          </a:prstGeom>
        </p:spPr>
      </p:pic>
      <p:pic>
        <p:nvPicPr>
          <p:cNvPr id="7" name="Picture 6">
            <a:extLst>
              <a:ext uri="{FF2B5EF4-FFF2-40B4-BE49-F238E27FC236}">
                <a16:creationId xmlns:a16="http://schemas.microsoft.com/office/drawing/2014/main" id="{EB6DB085-33DF-4243-8F00-BFEBE70EC653}"/>
              </a:ext>
            </a:extLst>
          </p:cNvPr>
          <p:cNvPicPr>
            <a:picLocks noChangeAspect="1"/>
          </p:cNvPicPr>
          <p:nvPr/>
        </p:nvPicPr>
        <p:blipFill>
          <a:blip r:embed="rId6"/>
          <a:stretch>
            <a:fillRect/>
          </a:stretch>
        </p:blipFill>
        <p:spPr>
          <a:xfrm flipH="1">
            <a:off x="7845287" y="4022171"/>
            <a:ext cx="2934033" cy="2791402"/>
          </a:xfrm>
          <a:prstGeom prst="rect">
            <a:avLst/>
          </a:prstGeom>
        </p:spPr>
      </p:pic>
    </p:spTree>
    <p:extLst>
      <p:ext uri="{BB962C8B-B14F-4D97-AF65-F5344CB8AC3E}">
        <p14:creationId xmlns:p14="http://schemas.microsoft.com/office/powerpoint/2010/main" val="2915134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7F2EC-DE74-BD4A-B6A7-595E1E99EF2D}"/>
              </a:ext>
            </a:extLst>
          </p:cNvPr>
          <p:cNvSpPr>
            <a:spLocks noGrp="1"/>
          </p:cNvSpPr>
          <p:nvPr>
            <p:ph type="title"/>
          </p:nvPr>
        </p:nvSpPr>
        <p:spPr/>
        <p:txBody>
          <a:bodyPr/>
          <a:lstStyle/>
          <a:p>
            <a:r>
              <a:rPr lang="en-US" dirty="0"/>
              <a:t>Table Design Considerations continued</a:t>
            </a:r>
          </a:p>
        </p:txBody>
      </p:sp>
      <p:sp>
        <p:nvSpPr>
          <p:cNvPr id="3" name="Text Placeholder 2">
            <a:extLst>
              <a:ext uri="{FF2B5EF4-FFF2-40B4-BE49-F238E27FC236}">
                <a16:creationId xmlns:a16="http://schemas.microsoft.com/office/drawing/2014/main" id="{632DB1B1-8FDD-0444-9513-7819B0743968}"/>
              </a:ext>
            </a:extLst>
          </p:cNvPr>
          <p:cNvSpPr>
            <a:spLocks noGrp="1"/>
          </p:cNvSpPr>
          <p:nvPr>
            <p:ph type="body" idx="1"/>
          </p:nvPr>
        </p:nvSpPr>
        <p:spPr>
          <a:xfrm>
            <a:off x="615965" y="1552122"/>
            <a:ext cx="10512000" cy="4680000"/>
          </a:xfrm>
        </p:spPr>
        <p:txBody>
          <a:bodyPr/>
          <a:lstStyle/>
          <a:p>
            <a:r>
              <a:rPr lang="en-US" dirty="0"/>
              <a:t>When to Specify Column Lengths</a:t>
            </a:r>
          </a:p>
          <a:p>
            <a:pPr lvl="1">
              <a:buFont typeface="Wingdings" pitchFamily="2" charset="2"/>
              <a:buChar char="Ø"/>
            </a:pPr>
            <a:r>
              <a:rPr lang="en-US" dirty="0"/>
              <a:t>When it is predictable otherwise Snowflake automatically optimizes it</a:t>
            </a:r>
          </a:p>
          <a:p>
            <a:pPr lvl="1">
              <a:buFont typeface="Wingdings" pitchFamily="2" charset="2"/>
              <a:buChar char="Ø"/>
            </a:pPr>
            <a:endParaRPr lang="en-US" dirty="0"/>
          </a:p>
          <a:p>
            <a:r>
              <a:rPr lang="en-US" dirty="0"/>
              <a:t>Storing Semi-structured Data in a VARIANT Column vs. Flattening the Nested Structure</a:t>
            </a:r>
          </a:p>
          <a:p>
            <a:pPr lvl="1">
              <a:buFont typeface="Wingdings" pitchFamily="2" charset="2"/>
              <a:buChar char="Ø"/>
            </a:pPr>
            <a:r>
              <a:rPr lang="en-US" dirty="0"/>
              <a:t>It is better to flatten objects if it is known how you will be using the columns</a:t>
            </a:r>
          </a:p>
          <a:p>
            <a:pPr lvl="1"/>
            <a:endParaRPr lang="en-US" dirty="0"/>
          </a:p>
          <a:p>
            <a:r>
              <a:rPr lang="en-US" dirty="0"/>
              <a:t>Converting a Permanent Table to a Transient Table or Vice-Versa</a:t>
            </a:r>
          </a:p>
          <a:p>
            <a:pPr lvl="1">
              <a:buFont typeface="Wingdings" pitchFamily="2" charset="2"/>
              <a:buChar char="Ø"/>
            </a:pPr>
            <a:r>
              <a:rPr lang="en-US" dirty="0"/>
              <a:t>It is impossible to change a permanent table to a transient </a:t>
            </a:r>
          </a:p>
          <a:p>
            <a:pPr lvl="1">
              <a:buFont typeface="Wingdings" pitchFamily="2" charset="2"/>
              <a:buChar char="Ø"/>
            </a:pPr>
            <a:r>
              <a:rPr lang="en-US" dirty="0"/>
              <a:t>It can be cloned </a:t>
            </a:r>
          </a:p>
        </p:txBody>
      </p:sp>
      <p:sp>
        <p:nvSpPr>
          <p:cNvPr id="4" name="Slide Number Placeholder 3">
            <a:extLst>
              <a:ext uri="{FF2B5EF4-FFF2-40B4-BE49-F238E27FC236}">
                <a16:creationId xmlns:a16="http://schemas.microsoft.com/office/drawing/2014/main" id="{401AB150-1461-1645-8997-9B5D28B7DC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5" name="Picture 4">
            <a:extLst>
              <a:ext uri="{FF2B5EF4-FFF2-40B4-BE49-F238E27FC236}">
                <a16:creationId xmlns:a16="http://schemas.microsoft.com/office/drawing/2014/main" id="{4079EC52-690A-DB45-9C65-2BEDA351595C}"/>
              </a:ext>
            </a:extLst>
          </p:cNvPr>
          <p:cNvPicPr>
            <a:picLocks noChangeAspect="1"/>
          </p:cNvPicPr>
          <p:nvPr/>
        </p:nvPicPr>
        <p:blipFill>
          <a:blip r:embed="rId3"/>
          <a:stretch>
            <a:fillRect/>
          </a:stretch>
        </p:blipFill>
        <p:spPr>
          <a:xfrm rot="612296">
            <a:off x="8147464" y="442898"/>
            <a:ext cx="1625600" cy="1447800"/>
          </a:xfrm>
          <a:prstGeom prst="rect">
            <a:avLst/>
          </a:prstGeom>
        </p:spPr>
      </p:pic>
      <p:pic>
        <p:nvPicPr>
          <p:cNvPr id="6" name="Picture 5">
            <a:extLst>
              <a:ext uri="{FF2B5EF4-FFF2-40B4-BE49-F238E27FC236}">
                <a16:creationId xmlns:a16="http://schemas.microsoft.com/office/drawing/2014/main" id="{457B542F-7DAD-0746-88E9-4E6BCA3810E5}"/>
              </a:ext>
            </a:extLst>
          </p:cNvPr>
          <p:cNvPicPr>
            <a:picLocks noChangeAspect="1"/>
          </p:cNvPicPr>
          <p:nvPr/>
        </p:nvPicPr>
        <p:blipFill>
          <a:blip r:embed="rId4"/>
          <a:stretch>
            <a:fillRect/>
          </a:stretch>
        </p:blipFill>
        <p:spPr>
          <a:xfrm flipH="1">
            <a:off x="9147740" y="4358821"/>
            <a:ext cx="2192259" cy="2499179"/>
          </a:xfrm>
          <a:prstGeom prst="rect">
            <a:avLst/>
          </a:prstGeom>
        </p:spPr>
      </p:pic>
    </p:spTree>
    <p:extLst>
      <p:ext uri="{BB962C8B-B14F-4D97-AF65-F5344CB8AC3E}">
        <p14:creationId xmlns:p14="http://schemas.microsoft.com/office/powerpoint/2010/main" val="1772740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E2A4AB-924A-0B49-BEE4-5FF398B72F5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pic>
        <p:nvPicPr>
          <p:cNvPr id="4" name="Picture 3" descr="A screenshot of a cell phone&#10;&#10;Description automatically generated">
            <a:extLst>
              <a:ext uri="{FF2B5EF4-FFF2-40B4-BE49-F238E27FC236}">
                <a16:creationId xmlns:a16="http://schemas.microsoft.com/office/drawing/2014/main" id="{7B8AFC8F-6432-8547-AC38-F32A6D35D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4" y="44197"/>
            <a:ext cx="12192000" cy="6791582"/>
          </a:xfrm>
          <a:prstGeom prst="rect">
            <a:avLst/>
          </a:prstGeom>
        </p:spPr>
      </p:pic>
    </p:spTree>
    <p:extLst>
      <p:ext uri="{BB962C8B-B14F-4D97-AF65-F5344CB8AC3E}">
        <p14:creationId xmlns:p14="http://schemas.microsoft.com/office/powerpoint/2010/main" val="3444496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72E4B4-1434-154A-A91A-7FE882DC7A0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pic>
        <p:nvPicPr>
          <p:cNvPr id="4" name="Picture 3" descr="A screenshot of a cell phone&#10;&#10;Description automatically generated">
            <a:extLst>
              <a:ext uri="{FF2B5EF4-FFF2-40B4-BE49-F238E27FC236}">
                <a16:creationId xmlns:a16="http://schemas.microsoft.com/office/drawing/2014/main" id="{CB77224D-ADBE-6C46-A16D-3634928177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962"/>
            <a:ext cx="12192000" cy="6366076"/>
          </a:xfrm>
          <a:prstGeom prst="rect">
            <a:avLst/>
          </a:prstGeom>
        </p:spPr>
      </p:pic>
    </p:spTree>
    <p:extLst>
      <p:ext uri="{BB962C8B-B14F-4D97-AF65-F5344CB8AC3E}">
        <p14:creationId xmlns:p14="http://schemas.microsoft.com/office/powerpoint/2010/main" val="1153376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BED5FB-2F01-7946-8EF2-A88C2730F5E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pic>
        <p:nvPicPr>
          <p:cNvPr id="4" name="Picture 3" descr="A screenshot of a cell phone&#10;&#10;Description automatically generated">
            <a:extLst>
              <a:ext uri="{FF2B5EF4-FFF2-40B4-BE49-F238E27FC236}">
                <a16:creationId xmlns:a16="http://schemas.microsoft.com/office/drawing/2014/main" id="{C6DB3A1A-82C7-4B40-8A5B-5B9D7135F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747"/>
            <a:ext cx="12192000" cy="6626506"/>
          </a:xfrm>
          <a:prstGeom prst="rect">
            <a:avLst/>
          </a:prstGeom>
        </p:spPr>
      </p:pic>
    </p:spTree>
    <p:extLst>
      <p:ext uri="{BB962C8B-B14F-4D97-AF65-F5344CB8AC3E}">
        <p14:creationId xmlns:p14="http://schemas.microsoft.com/office/powerpoint/2010/main" val="1890443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0CD19A-2251-7B43-925C-DBC3ED521AE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pic>
        <p:nvPicPr>
          <p:cNvPr id="4" name="Picture 3" descr="A picture containing screenshot&#10;&#10;Description automatically generated">
            <a:extLst>
              <a:ext uri="{FF2B5EF4-FFF2-40B4-BE49-F238E27FC236}">
                <a16:creationId xmlns:a16="http://schemas.microsoft.com/office/drawing/2014/main" id="{BEE4D969-A21A-2F49-927E-CD3B4D520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45" y="0"/>
            <a:ext cx="11989510" cy="6858000"/>
          </a:xfrm>
          <a:prstGeom prst="rect">
            <a:avLst/>
          </a:prstGeom>
        </p:spPr>
      </p:pic>
    </p:spTree>
    <p:extLst>
      <p:ext uri="{BB962C8B-B14F-4D97-AF65-F5344CB8AC3E}">
        <p14:creationId xmlns:p14="http://schemas.microsoft.com/office/powerpoint/2010/main" val="1285704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6DFDEBD-7598-B648-AFA5-1C92CB85946C}"/>
              </a:ext>
            </a:extLst>
          </p:cNvPr>
          <p:cNvPicPr>
            <a:picLocks noChangeAspect="1"/>
          </p:cNvPicPr>
          <p:nvPr/>
        </p:nvPicPr>
        <p:blipFill>
          <a:blip r:embed="rId3"/>
          <a:stretch>
            <a:fillRect/>
          </a:stretch>
        </p:blipFill>
        <p:spPr>
          <a:xfrm rot="20924105">
            <a:off x="112958" y="5188073"/>
            <a:ext cx="1714500" cy="1181100"/>
          </a:xfrm>
          <a:prstGeom prst="rect">
            <a:avLst/>
          </a:prstGeom>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7503" y="1133176"/>
            <a:ext cx="11720671" cy="4680000"/>
          </a:xfrm>
        </p:spPr>
        <p:txBody>
          <a:bodyPr/>
          <a:lstStyle/>
          <a:p>
            <a:r>
              <a:rPr lang="en-US" dirty="0"/>
              <a:t>Correlated vs Uncorrelated</a:t>
            </a:r>
          </a:p>
          <a:p>
            <a:pPr lvl="1">
              <a:buFont typeface="Wingdings" pitchFamily="2" charset="2"/>
              <a:buChar char="Ø"/>
            </a:pPr>
            <a:r>
              <a:rPr lang="en-US" dirty="0"/>
              <a:t>Correlated refers to one or more columns from outside of the subquery</a:t>
            </a:r>
          </a:p>
          <a:p>
            <a:pPr lvl="1">
              <a:buFont typeface="Wingdings" pitchFamily="2" charset="2"/>
              <a:buChar char="Ø"/>
            </a:pPr>
            <a:r>
              <a:rPr lang="en-US" dirty="0"/>
              <a:t>Uncorrelated has no such external column references. It is an independent query </a:t>
            </a:r>
          </a:p>
          <a:p>
            <a:r>
              <a:rPr lang="en-US" dirty="0"/>
              <a:t>Scalar vs Non-Scalar </a:t>
            </a:r>
          </a:p>
          <a:p>
            <a:pPr lvl="1">
              <a:buFont typeface="Wingdings" pitchFamily="2" charset="2"/>
              <a:buChar char="Ø"/>
            </a:pPr>
            <a:r>
              <a:rPr lang="en-US" dirty="0"/>
              <a:t>Scalar subquery returns a single value (one column of one row)</a:t>
            </a:r>
          </a:p>
          <a:p>
            <a:pPr lvl="1">
              <a:buFont typeface="Wingdings" pitchFamily="2" charset="2"/>
              <a:buChar char="Ø"/>
            </a:pPr>
            <a:r>
              <a:rPr lang="en-US" dirty="0"/>
              <a:t>Non-Scalar subquery returns 0 to multiple rows, each of which may contain 1 to multiple columns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sp>
        <p:nvSpPr>
          <p:cNvPr id="5" name="Rectangle 4">
            <a:extLst>
              <a:ext uri="{FF2B5EF4-FFF2-40B4-BE49-F238E27FC236}">
                <a16:creationId xmlns:a16="http://schemas.microsoft.com/office/drawing/2014/main" id="{D38F8975-6085-3E4F-9641-760524CA9B6A}"/>
              </a:ext>
            </a:extLst>
          </p:cNvPr>
          <p:cNvSpPr/>
          <p:nvPr/>
        </p:nvSpPr>
        <p:spPr>
          <a:xfrm>
            <a:off x="1086683" y="4102194"/>
            <a:ext cx="3644343" cy="1052901"/>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A8627D5-1E53-594E-ABAF-18A4F3B6B3E3}"/>
              </a:ext>
            </a:extLst>
          </p:cNvPr>
          <p:cNvSpPr txBox="1"/>
          <p:nvPr/>
        </p:nvSpPr>
        <p:spPr>
          <a:xfrm>
            <a:off x="1376305" y="4148520"/>
            <a:ext cx="3354721" cy="923330"/>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c1,</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c2</a:t>
            </a:r>
            <a:r>
              <a:rPr lang="en-US" sz="1600" dirty="0">
                <a:latin typeface="Helvetica Neue Light" panose="02000403000000020004" pitchFamily="2" charset="0"/>
                <a:ea typeface="Helvetica Neue Light" panose="02000403000000020004" pitchFamily="2" charset="0"/>
              </a:rPr>
              <a:t> FROM </a:t>
            </a:r>
            <a:r>
              <a:rPr lang="en-US" dirty="0">
                <a:latin typeface="Helvetica Neue Light" panose="02000403000000020004" pitchFamily="2" charset="0"/>
                <a:ea typeface="Helvetica Neue Light" panose="02000403000000020004" pitchFamily="2" charset="0"/>
              </a:rPr>
              <a:t>table1</a:t>
            </a:r>
            <a:r>
              <a:rPr lang="en-US" sz="1600"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WHERE</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c1</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max(x)</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table2);</a:t>
            </a:r>
            <a:endParaRPr lang="en-US" sz="14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2109045D-B698-704F-AEE4-F6DA5B2B7424}"/>
              </a:ext>
            </a:extLst>
          </p:cNvPr>
          <p:cNvPicPr>
            <a:picLocks noChangeAspect="1"/>
          </p:cNvPicPr>
          <p:nvPr/>
        </p:nvPicPr>
        <p:blipFill>
          <a:blip r:embed="rId4"/>
          <a:stretch>
            <a:fillRect/>
          </a:stretch>
        </p:blipFill>
        <p:spPr>
          <a:xfrm>
            <a:off x="461728" y="3913402"/>
            <a:ext cx="803878" cy="658302"/>
          </a:xfrm>
          <a:prstGeom prst="rect">
            <a:avLst/>
          </a:prstGeom>
        </p:spPr>
      </p:pic>
      <p:sp>
        <p:nvSpPr>
          <p:cNvPr id="8" name="Rectangle 7">
            <a:extLst>
              <a:ext uri="{FF2B5EF4-FFF2-40B4-BE49-F238E27FC236}">
                <a16:creationId xmlns:a16="http://schemas.microsoft.com/office/drawing/2014/main" id="{F01C71B7-06B4-1F41-8801-359F5E0A9A5F}"/>
              </a:ext>
            </a:extLst>
          </p:cNvPr>
          <p:cNvSpPr/>
          <p:nvPr/>
        </p:nvSpPr>
        <p:spPr>
          <a:xfrm>
            <a:off x="5579165" y="3885622"/>
            <a:ext cx="5997904" cy="120032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E588097-2188-FF47-8E7A-B8CA5DE9BF94}"/>
              </a:ext>
            </a:extLst>
          </p:cNvPr>
          <p:cNvSpPr txBox="1"/>
          <p:nvPr/>
        </p:nvSpPr>
        <p:spPr>
          <a:xfrm>
            <a:off x="5783701" y="3858869"/>
            <a:ext cx="5772197" cy="1200329"/>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 </a:t>
            </a:r>
            <a:r>
              <a:rPr lang="en-US" dirty="0" err="1">
                <a:latin typeface="Helvetica Neue Light" panose="02000403000000020004" pitchFamily="2" charset="0"/>
                <a:ea typeface="Helvetica Neue Light" panose="02000403000000020004" pitchFamily="2" charset="0"/>
              </a:rPr>
              <a:t>p.name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FROM pay as p WHERE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&lt; </a:t>
            </a:r>
          </a:p>
          <a:p>
            <a:r>
              <a:rPr lang="en-US" dirty="0">
                <a:latin typeface="Helvetica Neue Light" panose="02000403000000020004" pitchFamily="2" charset="0"/>
                <a:ea typeface="Helvetica Neue Light" panose="02000403000000020004" pitchFamily="2" charset="0"/>
              </a:rPr>
              <a:t>(SELECT max(</a:t>
            </a:r>
            <a:r>
              <a:rPr lang="en-US" dirty="0" err="1">
                <a:latin typeface="Helvetica Neue Light" panose="02000403000000020004" pitchFamily="2" charset="0"/>
                <a:ea typeface="Helvetica Neue Light" panose="02000403000000020004" pitchFamily="2" charset="0"/>
              </a:rPr>
              <a:t>per_capita_gdp</a:t>
            </a:r>
            <a:r>
              <a:rPr lang="en-US" dirty="0">
                <a:latin typeface="Helvetica Neue Light" panose="02000403000000020004" pitchFamily="2" charset="0"/>
                <a:ea typeface="Helvetica Neue Light" panose="02000403000000020004" pitchFamily="2" charset="0"/>
              </a:rPr>
              <a:t>) FROM </a:t>
            </a:r>
            <a:r>
              <a:rPr lang="en-US" dirty="0" err="1">
                <a:latin typeface="Helvetica Neue Light" panose="02000403000000020004" pitchFamily="2" charset="0"/>
                <a:ea typeface="Helvetica Neue Light" panose="02000403000000020004" pitchFamily="2" charset="0"/>
              </a:rPr>
              <a:t>international_gdp</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i</a:t>
            </a:r>
            <a:r>
              <a:rPr lang="en-US" dirty="0">
                <a:latin typeface="Helvetica Neue Light" panose="02000403000000020004" pitchFamily="2" charset="0"/>
                <a:ea typeface="Helvetica Neue Light" panose="02000403000000020004" pitchFamily="2" charset="0"/>
              </a:rPr>
              <a:t> WHERE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 </a:t>
            </a:r>
            <a:r>
              <a:rPr lang="en-US" dirty="0" err="1">
                <a:latin typeface="Helvetica Neue Light" panose="02000403000000020004" pitchFamily="2" charset="0"/>
                <a:ea typeface="Helvetica Neue Light" panose="02000403000000020004" pitchFamily="2" charset="0"/>
              </a:rPr>
              <a:t>i.name</a:t>
            </a:r>
            <a:r>
              <a:rPr lang="en-US" dirty="0">
                <a:latin typeface="Helvetica Neue Light" panose="02000403000000020004" pitchFamily="2" charset="0"/>
                <a:ea typeface="Helvetica Neue Light" panose="02000403000000020004" pitchFamily="2" charset="0"/>
              </a:rPr>
              <a:t>);</a:t>
            </a:r>
            <a:endParaRPr lang="en-US" sz="1400" dirty="0">
              <a:latin typeface="Helvetica Neue Light" panose="02000403000000020004" pitchFamily="2" charset="0"/>
              <a:ea typeface="Helvetica Neue Light" panose="02000403000000020004" pitchFamily="2" charset="0"/>
            </a:endParaRPr>
          </a:p>
        </p:txBody>
      </p:sp>
      <p:pic>
        <p:nvPicPr>
          <p:cNvPr id="10" name="Picture 9">
            <a:extLst>
              <a:ext uri="{FF2B5EF4-FFF2-40B4-BE49-F238E27FC236}">
                <a16:creationId xmlns:a16="http://schemas.microsoft.com/office/drawing/2014/main" id="{9CB8D6AA-7AEF-C849-99D1-F73BEF20F888}"/>
              </a:ext>
            </a:extLst>
          </p:cNvPr>
          <p:cNvPicPr>
            <a:picLocks noChangeAspect="1"/>
          </p:cNvPicPr>
          <p:nvPr/>
        </p:nvPicPr>
        <p:blipFill>
          <a:blip r:embed="rId4"/>
          <a:stretch>
            <a:fillRect/>
          </a:stretch>
        </p:blipFill>
        <p:spPr>
          <a:xfrm>
            <a:off x="5020648" y="3584251"/>
            <a:ext cx="803878" cy="658302"/>
          </a:xfrm>
          <a:prstGeom prst="rect">
            <a:avLst/>
          </a:prstGeom>
        </p:spPr>
      </p:pic>
      <p:sp>
        <p:nvSpPr>
          <p:cNvPr id="14" name="Rectangle 13">
            <a:extLst>
              <a:ext uri="{FF2B5EF4-FFF2-40B4-BE49-F238E27FC236}">
                <a16:creationId xmlns:a16="http://schemas.microsoft.com/office/drawing/2014/main" id="{C6D567E9-23D7-004C-9CEE-61DAF131CCBE}"/>
              </a:ext>
            </a:extLst>
          </p:cNvPr>
          <p:cNvSpPr/>
          <p:nvPr/>
        </p:nvSpPr>
        <p:spPr>
          <a:xfrm>
            <a:off x="3294215" y="5555698"/>
            <a:ext cx="6432878" cy="1052901"/>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BACA470-B899-7B45-A279-891B111C8693}"/>
              </a:ext>
            </a:extLst>
          </p:cNvPr>
          <p:cNvSpPr txBox="1"/>
          <p:nvPr/>
        </p:nvSpPr>
        <p:spPr>
          <a:xfrm>
            <a:off x="3620802" y="5596306"/>
            <a:ext cx="6432878" cy="923330"/>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 </a:t>
            </a:r>
            <a:r>
              <a:rPr lang="en-US" dirty="0" err="1">
                <a:latin typeface="Helvetica Neue Light" panose="02000403000000020004" pitchFamily="2" charset="0"/>
                <a:ea typeface="Helvetica Neue Light" panose="02000403000000020004" pitchFamily="2" charset="0"/>
              </a:rPr>
              <a:t>p.name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FROM pay as p WHERE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&lt; (SELECT </a:t>
            </a:r>
            <a:r>
              <a:rPr lang="en-US" dirty="0" err="1">
                <a:latin typeface="Helvetica Neue Light" panose="02000403000000020004" pitchFamily="2" charset="0"/>
                <a:ea typeface="Helvetica Neue Light" panose="02000403000000020004" pitchFamily="2" charset="0"/>
              </a:rPr>
              <a:t>per_capita_gdp</a:t>
            </a:r>
            <a:r>
              <a:rPr lang="en-US" dirty="0">
                <a:latin typeface="Helvetica Neue Light" panose="02000403000000020004" pitchFamily="2" charset="0"/>
                <a:ea typeface="Helvetica Neue Light" panose="02000403000000020004" pitchFamily="2" charset="0"/>
              </a:rPr>
              <a:t> FROM </a:t>
            </a:r>
            <a:r>
              <a:rPr lang="en-US" dirty="0" err="1">
                <a:latin typeface="Helvetica Neue Light" panose="02000403000000020004" pitchFamily="2" charset="0"/>
                <a:ea typeface="Helvetica Neue Light" panose="02000403000000020004" pitchFamily="2" charset="0"/>
              </a:rPr>
              <a:t>international_gdp</a:t>
            </a:r>
            <a:r>
              <a:rPr lang="en-US" dirty="0">
                <a:latin typeface="Helvetica Neue Light" panose="02000403000000020004" pitchFamily="2" charset="0"/>
                <a:ea typeface="Helvetica Neue Light" panose="02000403000000020004" pitchFamily="2" charset="0"/>
              </a:rPr>
              <a:t> WHERE name = 'Brazil');</a:t>
            </a:r>
            <a:endParaRPr lang="en-US" sz="1400" dirty="0">
              <a:latin typeface="Helvetica Neue Light" panose="02000403000000020004" pitchFamily="2" charset="0"/>
              <a:ea typeface="Helvetica Neue Light" panose="02000403000000020004" pitchFamily="2" charset="0"/>
            </a:endParaRPr>
          </a:p>
        </p:txBody>
      </p:sp>
      <p:pic>
        <p:nvPicPr>
          <p:cNvPr id="16" name="Picture 15">
            <a:extLst>
              <a:ext uri="{FF2B5EF4-FFF2-40B4-BE49-F238E27FC236}">
                <a16:creationId xmlns:a16="http://schemas.microsoft.com/office/drawing/2014/main" id="{85A65627-D1FA-C34C-9237-3DAAAA4D4A70}"/>
              </a:ext>
            </a:extLst>
          </p:cNvPr>
          <p:cNvPicPr>
            <a:picLocks noChangeAspect="1"/>
          </p:cNvPicPr>
          <p:nvPr/>
        </p:nvPicPr>
        <p:blipFill>
          <a:blip r:embed="rId4"/>
          <a:stretch>
            <a:fillRect/>
          </a:stretch>
        </p:blipFill>
        <p:spPr>
          <a:xfrm>
            <a:off x="2669261" y="5366906"/>
            <a:ext cx="803878" cy="658302"/>
          </a:xfrm>
          <a:prstGeom prst="rect">
            <a:avLst/>
          </a:prstGeom>
        </p:spPr>
      </p:pic>
      <p:pic>
        <p:nvPicPr>
          <p:cNvPr id="19" name="Picture 18">
            <a:extLst>
              <a:ext uri="{FF2B5EF4-FFF2-40B4-BE49-F238E27FC236}">
                <a16:creationId xmlns:a16="http://schemas.microsoft.com/office/drawing/2014/main" id="{EB7C414C-CAF6-A34F-9E15-2FCAB2DEE7CE}"/>
              </a:ext>
            </a:extLst>
          </p:cNvPr>
          <p:cNvPicPr>
            <a:picLocks noChangeAspect="1"/>
          </p:cNvPicPr>
          <p:nvPr/>
        </p:nvPicPr>
        <p:blipFill>
          <a:blip r:embed="rId5"/>
          <a:stretch>
            <a:fillRect/>
          </a:stretch>
        </p:blipFill>
        <p:spPr>
          <a:xfrm rot="591761">
            <a:off x="10594899" y="5304860"/>
            <a:ext cx="847858" cy="1394214"/>
          </a:xfrm>
          <a:prstGeom prst="rect">
            <a:avLst/>
          </a:prstGeom>
        </p:spPr>
      </p:pic>
    </p:spTree>
    <p:extLst>
      <p:ext uri="{BB962C8B-B14F-4D97-AF65-F5344CB8AC3E}">
        <p14:creationId xmlns:p14="http://schemas.microsoft.com/office/powerpoint/2010/main" val="3049887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 – Where can they be used</a:t>
            </a:r>
          </a:p>
        </p:txBody>
      </p:sp>
      <p:grpSp>
        <p:nvGrpSpPr>
          <p:cNvPr id="10" name="Group 9">
            <a:extLst>
              <a:ext uri="{FF2B5EF4-FFF2-40B4-BE49-F238E27FC236}">
                <a16:creationId xmlns:a16="http://schemas.microsoft.com/office/drawing/2014/main" id="{6B43AFF5-D132-A74F-85A9-D66FC4AF03DA}"/>
              </a:ext>
            </a:extLst>
          </p:cNvPr>
          <p:cNvGrpSpPr/>
          <p:nvPr/>
        </p:nvGrpSpPr>
        <p:grpSpPr>
          <a:xfrm>
            <a:off x="212032" y="1245302"/>
            <a:ext cx="11569147" cy="5612698"/>
            <a:chOff x="0" y="1245302"/>
            <a:chExt cx="11569147" cy="5612698"/>
          </a:xfrm>
        </p:grpSpPr>
        <p:pic>
          <p:nvPicPr>
            <p:cNvPr id="8" name="Picture 7" descr="A screenshot of a cell phone&#10;&#10;Description automatically generated">
              <a:extLst>
                <a:ext uri="{FF2B5EF4-FFF2-40B4-BE49-F238E27FC236}">
                  <a16:creationId xmlns:a16="http://schemas.microsoft.com/office/drawing/2014/main" id="{AC491240-D9E0-404F-AF78-7AB2C5F2B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86" y="1245302"/>
              <a:ext cx="11343861" cy="5356322"/>
            </a:xfrm>
            <a:prstGeom prst="rect">
              <a:avLst/>
            </a:prstGeom>
          </p:spPr>
        </p:pic>
        <p:sp>
          <p:nvSpPr>
            <p:cNvPr id="9" name="Rectangle 8">
              <a:extLst>
                <a:ext uri="{FF2B5EF4-FFF2-40B4-BE49-F238E27FC236}">
                  <a16:creationId xmlns:a16="http://schemas.microsoft.com/office/drawing/2014/main" id="{7D0FE3A0-E158-E445-8A2C-84B05F62FD6D}"/>
                </a:ext>
              </a:extLst>
            </p:cNvPr>
            <p:cNvSpPr/>
            <p:nvPr/>
          </p:nvSpPr>
          <p:spPr>
            <a:xfrm>
              <a:off x="0" y="6537324"/>
              <a:ext cx="11569147" cy="320676"/>
            </a:xfrm>
            <a:prstGeom prst="rect">
              <a:avLst/>
            </a:prstGeom>
            <a:solidFill>
              <a:srgbClr val="F47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ln>
            <a:noFill/>
          </a:ln>
        </p:spPr>
        <p:txBody>
          <a:bodyPr/>
          <a:lstStyle/>
          <a:p>
            <a:pPr marL="0" lvl="0" indent="0" algn="ctr" rtl="0">
              <a:spcBef>
                <a:spcPts val="0"/>
              </a:spcBef>
              <a:spcAft>
                <a:spcPts val="0"/>
              </a:spcAft>
              <a:buNone/>
            </a:pPr>
            <a:fld id="{00000000-1234-1234-1234-123412341234}" type="slidenum">
              <a:rPr lang="en-US" smtClean="0"/>
              <a:t>27</a:t>
            </a:fld>
            <a:endParaRPr lang="en-US" dirty="0"/>
          </a:p>
        </p:txBody>
      </p:sp>
    </p:spTree>
    <p:extLst>
      <p:ext uri="{BB962C8B-B14F-4D97-AF65-F5344CB8AC3E}">
        <p14:creationId xmlns:p14="http://schemas.microsoft.com/office/powerpoint/2010/main" val="860828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3068EB2-5131-884F-BBC5-4A6AAE08696F}"/>
              </a:ext>
            </a:extLst>
          </p:cNvPr>
          <p:cNvSpPr/>
          <p:nvPr/>
        </p:nvSpPr>
        <p:spPr>
          <a:xfrm>
            <a:off x="541598" y="4060905"/>
            <a:ext cx="5064569" cy="2554126"/>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Common Table Expressions (CTE)s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83558" y="1140148"/>
            <a:ext cx="11346066" cy="908050"/>
          </a:xfrm>
        </p:spPr>
        <p:txBody>
          <a:bodyPr/>
          <a:lstStyle/>
          <a:p>
            <a:r>
              <a:rPr lang="en-US" dirty="0"/>
              <a:t>A CTE (common table expression) is a named subquery defined in a WITH clause</a:t>
            </a:r>
          </a:p>
          <a:p>
            <a:pPr lvl="1">
              <a:buFont typeface="Wingdings" pitchFamily="2" charset="2"/>
              <a:buChar char="Ø"/>
            </a:pPr>
            <a:r>
              <a:rPr lang="en-US" dirty="0"/>
              <a:t>think of the CTE as a temporary view</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sp>
        <p:nvSpPr>
          <p:cNvPr id="5" name="Text Placeholder 2">
            <a:extLst>
              <a:ext uri="{FF2B5EF4-FFF2-40B4-BE49-F238E27FC236}">
                <a16:creationId xmlns:a16="http://schemas.microsoft.com/office/drawing/2014/main" id="{974F8820-86B1-284F-8841-7E3DAC9C1261}"/>
              </a:ext>
            </a:extLst>
          </p:cNvPr>
          <p:cNvSpPr txBox="1">
            <a:spLocks/>
          </p:cNvSpPr>
          <p:nvPr/>
        </p:nvSpPr>
        <p:spPr>
          <a:xfrm>
            <a:off x="258157" y="1997856"/>
            <a:ext cx="5658678" cy="90805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Non-Recursive – CTE does not reference itself</a:t>
            </a:r>
          </a:p>
          <a:p>
            <a:pPr lvl="1">
              <a:buFont typeface="Wingdings" pitchFamily="2" charset="2"/>
              <a:buChar char="Ø"/>
            </a:pPr>
            <a:r>
              <a:rPr lang="en-US" kern="0" dirty="0"/>
              <a:t>Will need two-level join for hierarchal data</a:t>
            </a:r>
          </a:p>
        </p:txBody>
      </p:sp>
      <p:sp>
        <p:nvSpPr>
          <p:cNvPr id="6" name="Text Placeholder 2">
            <a:extLst>
              <a:ext uri="{FF2B5EF4-FFF2-40B4-BE49-F238E27FC236}">
                <a16:creationId xmlns:a16="http://schemas.microsoft.com/office/drawing/2014/main" id="{59100173-EB6F-2248-A269-8F7BF4B37AC8}"/>
              </a:ext>
            </a:extLst>
          </p:cNvPr>
          <p:cNvSpPr txBox="1">
            <a:spLocks/>
          </p:cNvSpPr>
          <p:nvPr/>
        </p:nvSpPr>
        <p:spPr>
          <a:xfrm>
            <a:off x="5754407" y="1993343"/>
            <a:ext cx="6116139" cy="90805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Recursive - </a:t>
            </a:r>
            <a:r>
              <a:rPr lang="en-US" dirty="0"/>
              <a:t>CTE that references itself</a:t>
            </a:r>
          </a:p>
          <a:p>
            <a:pPr lvl="1">
              <a:buFont typeface="Wingdings" pitchFamily="2" charset="2"/>
              <a:buChar char="Ø"/>
            </a:pPr>
            <a:r>
              <a:rPr lang="en-US" kern="0" dirty="0"/>
              <a:t>Think self joins on hierarchal data</a:t>
            </a:r>
          </a:p>
          <a:p>
            <a:pPr lvl="1">
              <a:buFont typeface="Wingdings" pitchFamily="2" charset="2"/>
              <a:buChar char="Ø"/>
            </a:pPr>
            <a:r>
              <a:rPr lang="en-US" kern="0" dirty="0"/>
              <a:t>Can create multiple joins without know how many levels are left</a:t>
            </a:r>
          </a:p>
        </p:txBody>
      </p:sp>
      <p:sp>
        <p:nvSpPr>
          <p:cNvPr id="7" name="Rectangle 6">
            <a:extLst>
              <a:ext uri="{FF2B5EF4-FFF2-40B4-BE49-F238E27FC236}">
                <a16:creationId xmlns:a16="http://schemas.microsoft.com/office/drawing/2014/main" id="{657E57F0-9127-E742-9E7F-8F232CBFB71F}"/>
              </a:ext>
            </a:extLst>
          </p:cNvPr>
          <p:cNvSpPr/>
          <p:nvPr/>
        </p:nvSpPr>
        <p:spPr>
          <a:xfrm>
            <a:off x="604938" y="4306916"/>
            <a:ext cx="5384441" cy="2062103"/>
          </a:xfrm>
          <a:prstGeom prst="rect">
            <a:avLst/>
          </a:prstGeom>
        </p:spPr>
        <p:txBody>
          <a:bodyPr wrap="square">
            <a:spAutoFit/>
          </a:bodyPr>
          <a:lstStyle/>
          <a:p>
            <a:r>
              <a:rPr lang="en-US" sz="1600" dirty="0">
                <a:solidFill>
                  <a:srgbClr val="088A08"/>
                </a:solidFill>
                <a:latin typeface="Helvetica Neue Light" panose="02000403000000020004" pitchFamily="2" charset="0"/>
                <a:ea typeface="Helvetica Neue Light" panose="02000403000000020004" pitchFamily="2" charset="0"/>
              </a:rPr>
              <a:t>s</a:t>
            </a:r>
            <a:r>
              <a:rPr lang="en-US" sz="1600" dirty="0">
                <a:solidFill>
                  <a:srgbClr val="058A03"/>
                </a:solidFill>
                <a:latin typeface="Helvetica Neue Light" panose="02000403000000020004" pitchFamily="2" charset="0"/>
                <a:ea typeface="Helvetica Neue Light" panose="02000403000000020004" pitchFamily="2" charset="0"/>
              </a:rPr>
              <a:t>ele</a:t>
            </a:r>
            <a:r>
              <a:rPr lang="en-US" sz="1600" dirty="0">
                <a:solidFill>
                  <a:srgbClr val="088A08"/>
                </a:solidFill>
                <a:latin typeface="Helvetica Neue Light" panose="02000403000000020004" pitchFamily="2" charset="0"/>
                <a:ea typeface="Helvetica Neue Light" panose="02000403000000020004" pitchFamily="2" charset="0"/>
              </a:rPr>
              <a:t>ct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808080"/>
                </a:solidFill>
                <a:latin typeface="Helvetica Neue Light" panose="02000403000000020004" pitchFamily="2" charset="0"/>
                <a:ea typeface="Helvetica Neue Light" panose="02000403000000020004" pitchFamily="2" charset="0"/>
              </a:rPr>
              <a:t>"MANAGER TITLE"</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emps</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left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outer</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join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	on</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order</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nulls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first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9" name="Picture 8">
            <a:extLst>
              <a:ext uri="{FF2B5EF4-FFF2-40B4-BE49-F238E27FC236}">
                <a16:creationId xmlns:a16="http://schemas.microsoft.com/office/drawing/2014/main" id="{C0D988BD-0BC6-E046-A90E-A9786AD292B3}"/>
              </a:ext>
            </a:extLst>
          </p:cNvPr>
          <p:cNvPicPr>
            <a:picLocks noChangeAspect="1"/>
          </p:cNvPicPr>
          <p:nvPr/>
        </p:nvPicPr>
        <p:blipFill>
          <a:blip r:embed="rId3"/>
          <a:stretch>
            <a:fillRect/>
          </a:stretch>
        </p:blipFill>
        <p:spPr>
          <a:xfrm>
            <a:off x="0" y="3584242"/>
            <a:ext cx="803878" cy="658302"/>
          </a:xfrm>
          <a:prstGeom prst="rect">
            <a:avLst/>
          </a:prstGeom>
        </p:spPr>
      </p:pic>
      <p:sp>
        <p:nvSpPr>
          <p:cNvPr id="10" name="Rectangle 9">
            <a:extLst>
              <a:ext uri="{FF2B5EF4-FFF2-40B4-BE49-F238E27FC236}">
                <a16:creationId xmlns:a16="http://schemas.microsoft.com/office/drawing/2014/main" id="{B3F0B60C-5B32-FE47-9FB0-24EEA8C6F4BD}"/>
              </a:ext>
            </a:extLst>
          </p:cNvPr>
          <p:cNvSpPr/>
          <p:nvPr/>
        </p:nvSpPr>
        <p:spPr>
          <a:xfrm>
            <a:off x="6372591" y="4075876"/>
            <a:ext cx="5384441" cy="2539155"/>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pic>
        <p:nvPicPr>
          <p:cNvPr id="11" name="Picture 10">
            <a:extLst>
              <a:ext uri="{FF2B5EF4-FFF2-40B4-BE49-F238E27FC236}">
                <a16:creationId xmlns:a16="http://schemas.microsoft.com/office/drawing/2014/main" id="{BF577488-148D-CF4E-9402-7FD238A8C91A}"/>
              </a:ext>
            </a:extLst>
          </p:cNvPr>
          <p:cNvPicPr>
            <a:picLocks noChangeAspect="1"/>
          </p:cNvPicPr>
          <p:nvPr/>
        </p:nvPicPr>
        <p:blipFill>
          <a:blip r:embed="rId3"/>
          <a:stretch>
            <a:fillRect/>
          </a:stretch>
        </p:blipFill>
        <p:spPr>
          <a:xfrm>
            <a:off x="5870714" y="3742212"/>
            <a:ext cx="803878" cy="658302"/>
          </a:xfrm>
          <a:prstGeom prst="rect">
            <a:avLst/>
          </a:prstGeom>
        </p:spPr>
      </p:pic>
      <p:sp>
        <p:nvSpPr>
          <p:cNvPr id="13" name="TextBox 12">
            <a:extLst>
              <a:ext uri="{FF2B5EF4-FFF2-40B4-BE49-F238E27FC236}">
                <a16:creationId xmlns:a16="http://schemas.microsoft.com/office/drawing/2014/main" id="{2E7A14ED-8F96-0848-861D-38BC0E46FAA5}"/>
              </a:ext>
            </a:extLst>
          </p:cNvPr>
          <p:cNvSpPr txBox="1"/>
          <p:nvPr/>
        </p:nvSpPr>
        <p:spPr>
          <a:xfrm>
            <a:off x="6858324" y="4400514"/>
            <a:ext cx="4412974" cy="2092881"/>
          </a:xfrm>
          <a:prstGeom prst="rect">
            <a:avLst/>
          </a:prstGeom>
          <a:noFill/>
        </p:spPr>
        <p:txBody>
          <a:bodyPr wrap="square" rtlCol="0">
            <a:spAutoFit/>
          </a:bodyPr>
          <a:lstStyle/>
          <a:p>
            <a:r>
              <a:rPr lang="en-US" sz="1600" dirty="0">
                <a:solidFill>
                  <a:srgbClr val="058A03"/>
                </a:solidFill>
                <a:latin typeface="Helvetica Neue Light" panose="02000403000000020004" pitchFamily="2" charset="0"/>
                <a:ea typeface="Helvetica Neue Light" panose="02000403000000020004" pitchFamily="2" charset="0"/>
              </a:rPr>
              <a:t>WITH</a:t>
            </a:r>
            <a:r>
              <a:rPr lang="en-US" sz="1600" dirty="0">
                <a:latin typeface="Helvetica Neue Light" panose="02000403000000020004" pitchFamily="2" charset="0"/>
                <a:ea typeface="Helvetica Neue Light" panose="02000403000000020004" pitchFamily="2" charset="0"/>
              </a:rPr>
              <a:t> [ RECURSIVE ] &lt;</a:t>
            </a:r>
            <a:r>
              <a:rPr lang="en-US" sz="1600" dirty="0" err="1">
                <a:latin typeface="Helvetica Neue Light" panose="02000403000000020004" pitchFamily="2" charset="0"/>
                <a:ea typeface="Helvetica Neue Light" panose="02000403000000020004" pitchFamily="2" charset="0"/>
              </a:rPr>
              <a:t>cte_name</a:t>
            </a:r>
            <a:r>
              <a:rPr lang="en-US" sz="1600" dirty="0">
                <a:latin typeface="Helvetica Neue Light" panose="02000403000000020004" pitchFamily="2" charset="0"/>
                <a:ea typeface="Helvetica Neue Light" panose="02000403000000020004" pitchFamily="2" charset="0"/>
              </a:rPr>
              <a:t>&gt; </a:t>
            </a:r>
          </a:p>
          <a:p>
            <a:r>
              <a:rPr lang="en-US" sz="1600" dirty="0">
                <a:solidFill>
                  <a:srgbClr val="058A03"/>
                </a:solidFill>
                <a:latin typeface="Helvetica Neue Light" panose="02000403000000020004" pitchFamily="2" charset="0"/>
                <a:ea typeface="Helvetica Neue Light" panose="02000403000000020004" pitchFamily="2" charset="0"/>
              </a:rPr>
              <a:t>AS </a:t>
            </a:r>
          </a:p>
          <a:p>
            <a:r>
              <a:rPr lang="en-US" sz="1600" dirty="0">
                <a:latin typeface="Helvetica Neue Light" panose="02000403000000020004" pitchFamily="2" charset="0"/>
                <a:ea typeface="Helvetica Neue Light" panose="02000403000000020004" pitchFamily="2" charset="0"/>
              </a:rPr>
              <a:t>( &lt;</a:t>
            </a:r>
            <a:r>
              <a:rPr lang="en-US" sz="1600" dirty="0" err="1">
                <a:latin typeface="Helvetica Neue Light" panose="02000403000000020004" pitchFamily="2" charset="0"/>
                <a:ea typeface="Helvetica Neue Light" panose="02000403000000020004" pitchFamily="2" charset="0"/>
              </a:rPr>
              <a:t>anchor_clause</a:t>
            </a:r>
            <a:r>
              <a:rPr lang="en-US" sz="1600" dirty="0">
                <a:latin typeface="Helvetica Neue Light" panose="02000403000000020004" pitchFamily="2" charset="0"/>
                <a:ea typeface="Helvetica Neue Light" panose="02000403000000020004" pitchFamily="2" charset="0"/>
              </a:rPr>
              <a:t>&gt;</a:t>
            </a:r>
          </a:p>
          <a:p>
            <a:r>
              <a:rPr lang="en-US" sz="1600" dirty="0">
                <a:latin typeface="Helvetica Neue Light" panose="02000403000000020004" pitchFamily="2" charset="0"/>
                <a:ea typeface="Helvetica Neue Light" panose="02000403000000020004" pitchFamily="2" charset="0"/>
              </a:rPr>
              <a:t> </a:t>
            </a:r>
            <a:r>
              <a:rPr lang="en-US" sz="1600" dirty="0">
                <a:solidFill>
                  <a:srgbClr val="058A03"/>
                </a:solidFill>
                <a:latin typeface="Helvetica Neue Light" panose="02000403000000020004" pitchFamily="2" charset="0"/>
                <a:ea typeface="Helvetica Neue Light" panose="02000403000000020004" pitchFamily="2" charset="0"/>
              </a:rPr>
              <a:t>UNION ALL </a:t>
            </a:r>
          </a:p>
          <a:p>
            <a:r>
              <a:rPr lang="en-US" sz="1600" dirty="0">
                <a:latin typeface="Helvetica Neue Light" panose="02000403000000020004" pitchFamily="2" charset="0"/>
                <a:ea typeface="Helvetica Neue Light" panose="02000403000000020004" pitchFamily="2" charset="0"/>
              </a:rPr>
              <a:t>&lt;</a:t>
            </a:r>
            <a:r>
              <a:rPr lang="en-US" sz="1600" dirty="0" err="1">
                <a:latin typeface="Helvetica Neue Light" panose="02000403000000020004" pitchFamily="2" charset="0"/>
                <a:ea typeface="Helvetica Neue Light" panose="02000403000000020004" pitchFamily="2" charset="0"/>
              </a:rPr>
              <a:t>recursive_clause</a:t>
            </a:r>
            <a:r>
              <a:rPr lang="en-US" sz="1600" dirty="0">
                <a:latin typeface="Helvetica Neue Light" panose="02000403000000020004" pitchFamily="2" charset="0"/>
                <a:ea typeface="Helvetica Neue Light" panose="02000403000000020004" pitchFamily="2" charset="0"/>
              </a:rPr>
              <a:t>&gt; ) </a:t>
            </a:r>
          </a:p>
          <a:p>
            <a:endParaRPr lang="en-US" sz="1600" dirty="0">
              <a:solidFill>
                <a:srgbClr val="058A03"/>
              </a:solidFill>
              <a:latin typeface="Helvetica Neue Light" panose="02000403000000020004" pitchFamily="2" charset="0"/>
              <a:ea typeface="Helvetica Neue Light" panose="02000403000000020004" pitchFamily="2" charset="0"/>
            </a:endParaRPr>
          </a:p>
          <a:p>
            <a:r>
              <a:rPr lang="en-US" sz="1600" dirty="0">
                <a:solidFill>
                  <a:srgbClr val="058A03"/>
                </a:solidFill>
                <a:latin typeface="Helvetica Neue Light" panose="02000403000000020004" pitchFamily="2" charset="0"/>
                <a:ea typeface="Helvetica Neue Light" panose="02000403000000020004" pitchFamily="2" charset="0"/>
              </a:rPr>
              <a:t>SELECT ... FROM</a:t>
            </a:r>
            <a:r>
              <a:rPr lang="en-US" sz="1600" dirty="0">
                <a:latin typeface="Helvetica Neue Light" panose="02000403000000020004" pitchFamily="2" charset="0"/>
                <a:ea typeface="Helvetica Neue Light" panose="02000403000000020004" pitchFamily="2" charset="0"/>
              </a:rPr>
              <a:t> ...;</a:t>
            </a:r>
          </a:p>
          <a:p>
            <a:endParaRPr lang="en-US" dirty="0"/>
          </a:p>
        </p:txBody>
      </p:sp>
      <p:pic>
        <p:nvPicPr>
          <p:cNvPr id="14" name="Picture 13">
            <a:extLst>
              <a:ext uri="{FF2B5EF4-FFF2-40B4-BE49-F238E27FC236}">
                <a16:creationId xmlns:a16="http://schemas.microsoft.com/office/drawing/2014/main" id="{0DDDD200-1552-EE4D-BE62-7D8461AB1755}"/>
              </a:ext>
            </a:extLst>
          </p:cNvPr>
          <p:cNvPicPr>
            <a:picLocks noChangeAspect="1"/>
          </p:cNvPicPr>
          <p:nvPr/>
        </p:nvPicPr>
        <p:blipFill>
          <a:blip r:embed="rId4"/>
          <a:stretch>
            <a:fillRect/>
          </a:stretch>
        </p:blipFill>
        <p:spPr>
          <a:xfrm>
            <a:off x="10660897" y="2454814"/>
            <a:ext cx="1453574" cy="1442038"/>
          </a:xfrm>
          <a:prstGeom prst="rect">
            <a:avLst/>
          </a:prstGeom>
        </p:spPr>
      </p:pic>
    </p:spTree>
    <p:extLst>
      <p:ext uri="{BB962C8B-B14F-4D97-AF65-F5344CB8AC3E}">
        <p14:creationId xmlns:p14="http://schemas.microsoft.com/office/powerpoint/2010/main" val="4029017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2854-4C98-CC4C-AEE6-6F71B1B2C9B4}"/>
              </a:ext>
            </a:extLst>
          </p:cNvPr>
          <p:cNvSpPr>
            <a:spLocks noGrp="1"/>
          </p:cNvSpPr>
          <p:nvPr>
            <p:ph type="title"/>
          </p:nvPr>
        </p:nvSpPr>
        <p:spPr/>
        <p:txBody>
          <a:bodyPr/>
          <a:lstStyle/>
          <a:p>
            <a:r>
              <a:rPr lang="en-US" dirty="0"/>
              <a:t>Hierarchal Data - Recursive CTE example</a:t>
            </a:r>
          </a:p>
        </p:txBody>
      </p:sp>
      <p:sp>
        <p:nvSpPr>
          <p:cNvPr id="4" name="Slide Number Placeholder 3">
            <a:extLst>
              <a:ext uri="{FF2B5EF4-FFF2-40B4-BE49-F238E27FC236}">
                <a16:creationId xmlns:a16="http://schemas.microsoft.com/office/drawing/2014/main" id="{CABF32E6-55E8-5947-AACA-BEE383F4287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sp>
        <p:nvSpPr>
          <p:cNvPr id="5" name="Rectangle 4">
            <a:extLst>
              <a:ext uri="{FF2B5EF4-FFF2-40B4-BE49-F238E27FC236}">
                <a16:creationId xmlns:a16="http://schemas.microsoft.com/office/drawing/2014/main" id="{215500A0-7841-8646-8394-EBD356C3B14C}"/>
              </a:ext>
            </a:extLst>
          </p:cNvPr>
          <p:cNvSpPr/>
          <p:nvPr/>
        </p:nvSpPr>
        <p:spPr>
          <a:xfrm>
            <a:off x="550559" y="1601556"/>
            <a:ext cx="10789440" cy="5104043"/>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086E241-1A6D-6F46-BFE8-BA6C5CDE3525}"/>
              </a:ext>
            </a:extLst>
          </p:cNvPr>
          <p:cNvSpPr/>
          <p:nvPr/>
        </p:nvSpPr>
        <p:spPr>
          <a:xfrm>
            <a:off x="1191332" y="1696471"/>
            <a:ext cx="10565700" cy="4893647"/>
          </a:xfrm>
          <a:prstGeom prst="rect">
            <a:avLst/>
          </a:prstGeom>
        </p:spPr>
        <p:txBody>
          <a:bodyPr wrap="square">
            <a:spAutoFit/>
          </a:bodyPr>
          <a:lstStyle/>
          <a:p>
            <a:r>
              <a:rPr lang="en-US" sz="1600" dirty="0">
                <a:solidFill>
                  <a:srgbClr val="999988"/>
                </a:solidFill>
                <a:latin typeface="Helvetica Neue Light" panose="02000403000000020004" pitchFamily="2" charset="0"/>
                <a:ea typeface="Helvetica Neue Light" panose="02000403000000020004" pitchFamily="2" charset="0"/>
              </a:rPr>
              <a:t>-- This is the WITH clause, of course.</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with</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recursive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p>
          <a:p>
            <a:r>
              <a:rPr lang="en-US" sz="1600" dirty="0">
                <a:solidFill>
                  <a:srgbClr val="999988"/>
                </a:solidFill>
                <a:latin typeface="Helvetica Neue Light" panose="02000403000000020004" pitchFamily="2" charset="0"/>
                <a:ea typeface="Helvetica Neue Light" panose="02000403000000020004" pitchFamily="2" charset="0"/>
              </a:rPr>
              <a:t>	-- Column names for the "view"/CTE</a:t>
            </a:r>
            <a:r>
              <a:rPr lang="en-US" sz="1600" dirty="0">
                <a:latin typeface="Helvetica Neue Light" panose="02000403000000020004" pitchFamily="2" charset="0"/>
                <a:ea typeface="Helvetica Neue Light" panose="02000403000000020004" pitchFamily="2" charset="0"/>
              </a:rPr>
              <a:t> </a:t>
            </a:r>
          </a:p>
          <a:p>
            <a:r>
              <a:rPr lang="en-US" sz="1600" dirty="0">
                <a:solidFill>
                  <a:srgbClr val="404040"/>
                </a:solidFill>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          as</a:t>
            </a:r>
            <a:r>
              <a:rPr lang="en-US" sz="1600" dirty="0">
                <a:latin typeface="Helvetica Neue Light" panose="02000403000000020004" pitchFamily="2" charset="0"/>
                <a:ea typeface="Helvetica Neue Light" panose="02000403000000020004" pitchFamily="2" charset="0"/>
              </a:rPr>
              <a:t> </a:t>
            </a:r>
          </a:p>
          <a:p>
            <a:r>
              <a:rPr lang="en-US" sz="1600" dirty="0">
                <a:solidFill>
                  <a:srgbClr val="999988"/>
                </a:solidFill>
                <a:latin typeface="Helvetica Neue Light" panose="02000403000000020004" pitchFamily="2" charset="0"/>
                <a:ea typeface="Helvetica Neue Light" panose="02000403000000020004" pitchFamily="2" charset="0"/>
              </a:rPr>
              <a:t>	-- Common Table Expression</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999988"/>
                </a:solidFill>
                <a:latin typeface="Helvetica Neue Light" panose="02000403000000020004" pitchFamily="2" charset="0"/>
                <a:ea typeface="Helvetica Neue Light" panose="02000403000000020004" pitchFamily="2" charset="0"/>
              </a:rPr>
              <a:t>-- Anchor Clause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where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'President’</a:t>
            </a:r>
            <a:r>
              <a:rPr lang="en-US" sz="1600" dirty="0">
                <a:latin typeface="Helvetica Neue Light" panose="02000403000000020004" pitchFamily="2" charset="0"/>
                <a:ea typeface="Helvetica Neue Light" panose="02000403000000020004" pitchFamily="2" charset="0"/>
              </a:rPr>
              <a:t> </a:t>
            </a:r>
          </a:p>
          <a:p>
            <a:pPr lvl="1"/>
            <a:endParaRPr lang="en-US" sz="400" dirty="0">
              <a:solidFill>
                <a:srgbClr val="088A08"/>
              </a:solidFill>
              <a:latin typeface="Helvetica Neue Light" panose="02000403000000020004" pitchFamily="2" charset="0"/>
              <a:ea typeface="Helvetica Neue Light" panose="02000403000000020004" pitchFamily="2" charset="0"/>
            </a:endParaRPr>
          </a:p>
          <a:p>
            <a:pPr lvl="1"/>
            <a:r>
              <a:rPr lang="en-US" sz="1600" dirty="0">
                <a:solidFill>
                  <a:srgbClr val="088A08"/>
                </a:solidFill>
                <a:latin typeface="Helvetica Neue Light" panose="02000403000000020004" pitchFamily="2" charset="0"/>
                <a:ea typeface="Helvetica Neue Light" panose="02000403000000020004" pitchFamily="2" charset="0"/>
              </a:rPr>
              <a:t>union</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all</a:t>
            </a:r>
            <a:r>
              <a:rPr lang="en-US" sz="1600" dirty="0">
                <a:latin typeface="Helvetica Neue Light" panose="02000403000000020004" pitchFamily="2" charset="0"/>
                <a:ea typeface="Helvetica Neue Light" panose="02000403000000020004" pitchFamily="2" charset="0"/>
              </a:rPr>
              <a:t> </a:t>
            </a:r>
          </a:p>
          <a:p>
            <a:pPr lvl="1"/>
            <a:endParaRPr lang="en-US" sz="400" dirty="0">
              <a:solidFill>
                <a:srgbClr val="999988"/>
              </a:solidFill>
              <a:latin typeface="Helvetica Neue Light" panose="02000403000000020004" pitchFamily="2" charset="0"/>
              <a:ea typeface="Helvetica Neue Light" panose="02000403000000020004" pitchFamily="2" charset="0"/>
            </a:endParaRPr>
          </a:p>
          <a:p>
            <a:pPr lvl="1"/>
            <a:r>
              <a:rPr lang="en-US" sz="1600" dirty="0">
                <a:solidFill>
                  <a:srgbClr val="999988"/>
                </a:solidFill>
                <a:latin typeface="Helvetica Neue Light" panose="02000403000000020004" pitchFamily="2" charset="0"/>
                <a:ea typeface="Helvetica Neue Light" panose="02000403000000020004" pitchFamily="2" charset="0"/>
              </a:rPr>
              <a:t>-- Recursive Clause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join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on</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999988"/>
                </a:solidFill>
                <a:latin typeface="Helvetica Neue Light" panose="02000403000000020004" pitchFamily="2" charset="0"/>
                <a:ea typeface="Helvetica Neue Light" panose="02000403000000020004" pitchFamily="2" charset="0"/>
              </a:rPr>
              <a:t>-- This is the "main select".</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0E46F967-58A5-4A4B-B6FC-06EEE8385303}"/>
              </a:ext>
            </a:extLst>
          </p:cNvPr>
          <p:cNvPicPr>
            <a:picLocks noChangeAspect="1"/>
          </p:cNvPicPr>
          <p:nvPr/>
        </p:nvPicPr>
        <p:blipFill>
          <a:blip r:embed="rId3"/>
          <a:stretch>
            <a:fillRect/>
          </a:stretch>
        </p:blipFill>
        <p:spPr>
          <a:xfrm>
            <a:off x="148620" y="1384380"/>
            <a:ext cx="803878" cy="722675"/>
          </a:xfrm>
          <a:prstGeom prst="rect">
            <a:avLst/>
          </a:prstGeom>
        </p:spPr>
      </p:pic>
      <p:pic>
        <p:nvPicPr>
          <p:cNvPr id="9" name="Picture 8">
            <a:extLst>
              <a:ext uri="{FF2B5EF4-FFF2-40B4-BE49-F238E27FC236}">
                <a16:creationId xmlns:a16="http://schemas.microsoft.com/office/drawing/2014/main" id="{5911CC99-CEE3-4D45-AF2D-037E01DBA43E}"/>
              </a:ext>
            </a:extLst>
          </p:cNvPr>
          <p:cNvPicPr>
            <a:picLocks noChangeAspect="1"/>
          </p:cNvPicPr>
          <p:nvPr/>
        </p:nvPicPr>
        <p:blipFill>
          <a:blip r:embed="rId4"/>
          <a:stretch>
            <a:fillRect/>
          </a:stretch>
        </p:blipFill>
        <p:spPr>
          <a:xfrm>
            <a:off x="8118717" y="1092711"/>
            <a:ext cx="3638315" cy="3638315"/>
          </a:xfrm>
          <a:prstGeom prst="rect">
            <a:avLst/>
          </a:prstGeom>
        </p:spPr>
      </p:pic>
    </p:spTree>
    <p:extLst>
      <p:ext uri="{BB962C8B-B14F-4D97-AF65-F5344CB8AC3E}">
        <p14:creationId xmlns:p14="http://schemas.microsoft.com/office/powerpoint/2010/main" val="272218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Database Storage Layer</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92468" y="1385162"/>
            <a:ext cx="8507403" cy="5015638"/>
          </a:xfrm>
        </p:spPr>
        <p:txBody>
          <a:bodyPr/>
          <a:lstStyle/>
          <a:p>
            <a:pPr>
              <a:buFont typeface="Arial" panose="020B0604020202020204" pitchFamily="34" charset="0"/>
              <a:buChar char="•"/>
            </a:pPr>
            <a:r>
              <a:rPr lang="en-US" sz="2200" dirty="0"/>
              <a:t>The storage layer contains tables, schemas, databases, and diverse data </a:t>
            </a:r>
          </a:p>
          <a:p>
            <a:pPr lvl="1">
              <a:buFont typeface="Wingdings" pitchFamily="2" charset="2"/>
              <a:buChar char="Ø"/>
            </a:pPr>
            <a:r>
              <a:rPr lang="en-US" sz="2000" dirty="0"/>
              <a:t>If managed well storage layer can hold petabytes of data</a:t>
            </a:r>
          </a:p>
          <a:p>
            <a:pPr>
              <a:buFont typeface="Arial" panose="020B0604020202020204" pitchFamily="34" charset="0"/>
              <a:buChar char="•"/>
            </a:pPr>
            <a:r>
              <a:rPr lang="en-US" sz="2200" dirty="0"/>
              <a:t>Snowflake has scalable cloud blob storage type for storing structured and semi-structured data </a:t>
            </a:r>
          </a:p>
          <a:p>
            <a:pPr lvl="1">
              <a:buFont typeface="Wingdings" pitchFamily="2" charset="2"/>
              <a:buChar char="Ø"/>
            </a:pPr>
            <a:r>
              <a:rPr lang="en-US" sz="2000" dirty="0"/>
              <a:t>Such as JSON, AVRO, and Parquet</a:t>
            </a:r>
          </a:p>
          <a:p>
            <a:pPr>
              <a:buFont typeface="Arial" panose="020B0604020202020204" pitchFamily="34" charset="0"/>
              <a:buChar char="•"/>
            </a:pPr>
            <a:r>
              <a:rPr lang="en-US" sz="2200" dirty="0"/>
              <a:t>Snowflake optimizes the metadata for easy extraction and query processing </a:t>
            </a:r>
          </a:p>
          <a:p>
            <a:pPr>
              <a:buFont typeface="Arial" panose="020B0604020202020204" pitchFamily="34" charset="0"/>
              <a:buChar char="•"/>
            </a:pPr>
            <a:r>
              <a:rPr lang="en-US" sz="2200" dirty="0"/>
              <a:t>Storage is made up of multiple micro partitions that are encrypted and scale automatically</a:t>
            </a:r>
          </a:p>
          <a:p>
            <a:pPr lvl="1">
              <a:buFont typeface="Wingdings" pitchFamily="2" charset="2"/>
              <a:buChar char="Ø"/>
            </a:pPr>
            <a:r>
              <a:rPr lang="en-US" sz="2000" dirty="0"/>
              <a:t>Allows for efficient data retrieval and performance</a:t>
            </a:r>
          </a:p>
          <a:p>
            <a:pPr>
              <a:buFont typeface="Arial" panose="020B0604020202020204" pitchFamily="34" charset="0"/>
              <a:buChar char="•"/>
            </a:pPr>
            <a:endParaRPr lang="en-US" sz="2200" dirty="0"/>
          </a:p>
          <a:p>
            <a:endParaRPr lang="en-US" dirty="0"/>
          </a:p>
          <a:p>
            <a:pPr marL="76200" indent="0">
              <a:buNone/>
            </a:pPr>
            <a:endParaRPr lang="en-US" dirty="0"/>
          </a:p>
        </p:txBody>
      </p:sp>
      <p:pic>
        <p:nvPicPr>
          <p:cNvPr id="16" name="Picture 15" descr="A picture containing cup, indoor, table, sitting&#10;&#10;Description automatically generated">
            <a:extLst>
              <a:ext uri="{FF2B5EF4-FFF2-40B4-BE49-F238E27FC236}">
                <a16:creationId xmlns:a16="http://schemas.microsoft.com/office/drawing/2014/main" id="{D35B3FF5-64CB-F14A-82C3-666E47C27AC8}"/>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3725162"/>
            <a:ext cx="2900926" cy="739912"/>
          </a:xfrm>
          <a:prstGeom prst="rect">
            <a:avLst/>
          </a:prstGeom>
        </p:spPr>
      </p:pic>
    </p:spTree>
    <p:extLst>
      <p:ext uri="{BB962C8B-B14F-4D97-AF65-F5344CB8AC3E}">
        <p14:creationId xmlns:p14="http://schemas.microsoft.com/office/powerpoint/2010/main" val="3674256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BBF1E2-6E28-DC4D-863D-F4165B781D72}"/>
              </a:ext>
            </a:extLst>
          </p:cNvPr>
          <p:cNvSpPr/>
          <p:nvPr/>
        </p:nvSpPr>
        <p:spPr>
          <a:xfrm>
            <a:off x="8302499" y="1564864"/>
            <a:ext cx="3871567" cy="1952480"/>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More Advanced querying</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318052" y="1347056"/>
            <a:ext cx="10512000" cy="4680000"/>
          </a:xfrm>
        </p:spPr>
        <p:txBody>
          <a:bodyPr/>
          <a:lstStyle/>
          <a:p>
            <a:r>
              <a:rPr lang="en-US" dirty="0"/>
              <a:t>Querying semi structured data</a:t>
            </a:r>
          </a:p>
          <a:p>
            <a:pPr lvl="1">
              <a:buFont typeface="Wingdings" pitchFamily="2" charset="2"/>
              <a:buChar char="Ø"/>
            </a:pPr>
            <a:r>
              <a:rPr lang="en-US" dirty="0"/>
              <a:t>Arrays allow data to be stored that is not used regularly</a:t>
            </a:r>
          </a:p>
          <a:p>
            <a:pPr lvl="1">
              <a:buFont typeface="Wingdings" pitchFamily="2" charset="2"/>
              <a:buChar char="Ø"/>
            </a:pPr>
            <a:r>
              <a:rPr lang="en-US" dirty="0"/>
              <a:t>Arrays can be flattened if it needs to be accessed</a:t>
            </a:r>
          </a:p>
          <a:p>
            <a:pPr lvl="1">
              <a:buFont typeface="Wingdings" pitchFamily="2" charset="2"/>
              <a:buChar char="Ø"/>
            </a:pPr>
            <a:r>
              <a:rPr lang="en-US" dirty="0"/>
              <a:t>Example of an array:</a:t>
            </a:r>
          </a:p>
          <a:p>
            <a:pPr lvl="1"/>
            <a:endParaRPr lang="en-US" sz="2000" dirty="0"/>
          </a:p>
          <a:p>
            <a:pPr lvl="1"/>
            <a:endParaRPr lang="en-US" sz="2000" dirty="0"/>
          </a:p>
          <a:p>
            <a:r>
              <a:rPr lang="en-US" dirty="0"/>
              <a:t>Using Sequences </a:t>
            </a:r>
          </a:p>
          <a:p>
            <a:pPr lvl="1">
              <a:buFont typeface="Wingdings" pitchFamily="2" charset="2"/>
              <a:buChar char="Ø"/>
            </a:pPr>
            <a:r>
              <a:rPr lang="en-US" dirty="0"/>
              <a:t>Sequences are used to generate unique numbers across sessions and statements, including concurrent statements. </a:t>
            </a:r>
          </a:p>
          <a:p>
            <a:pPr lvl="1">
              <a:buFont typeface="Wingdings" pitchFamily="2" charset="2"/>
              <a:buChar char="Ø"/>
            </a:pPr>
            <a:r>
              <a:rPr lang="en-US" dirty="0"/>
              <a:t>They can be used to generate values for a primary key or any column that requires a unique value</a:t>
            </a:r>
          </a:p>
          <a:p>
            <a:endParaRPr lang="en-US" dirty="0"/>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sp>
        <p:nvSpPr>
          <p:cNvPr id="5" name="TextBox 4">
            <a:extLst>
              <a:ext uri="{FF2B5EF4-FFF2-40B4-BE49-F238E27FC236}">
                <a16:creationId xmlns:a16="http://schemas.microsoft.com/office/drawing/2014/main" id="{0D2A0392-CBF7-8E4B-91CE-1229857BE5BB}"/>
              </a:ext>
            </a:extLst>
          </p:cNvPr>
          <p:cNvSpPr txBox="1"/>
          <p:nvPr/>
        </p:nvSpPr>
        <p:spPr>
          <a:xfrm>
            <a:off x="8587409" y="1756274"/>
            <a:ext cx="3604591" cy="1569660"/>
          </a:xfrm>
          <a:prstGeom prst="rect">
            <a:avLst/>
          </a:prstGeom>
          <a:noFill/>
        </p:spPr>
        <p:txBody>
          <a:bodyPr wrap="square" rtlCol="0">
            <a:spAutoFit/>
          </a:bodyPr>
          <a:lstStyle/>
          <a:p>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:make</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make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:model</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model</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ve</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808080"/>
                </a:solidFill>
                <a:latin typeface="Helvetica Neue Light" panose="02000403000000020004" pitchFamily="2" charset="0"/>
                <a:ea typeface="Helvetica Neue Light" panose="02000403000000020004" pitchFamily="2" charset="0"/>
              </a:rPr>
              <a:t>"Extras Purchased"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car_sales</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lateral</a:t>
            </a:r>
            <a:r>
              <a:rPr lang="en-US" sz="1600" dirty="0">
                <a:latin typeface="Helvetica Neue Light" panose="02000403000000020004" pitchFamily="2" charset="0"/>
                <a:ea typeface="Helvetica Neue Light" panose="02000403000000020004" pitchFamily="2" charset="0"/>
              </a:rPr>
              <a:t> </a:t>
            </a:r>
            <a:r>
              <a:rPr lang="en-US" sz="1600" dirty="0">
                <a:solidFill>
                  <a:srgbClr val="3A01DF"/>
                </a:solidFill>
                <a:latin typeface="Helvetica Neue Light" panose="02000403000000020004" pitchFamily="2" charset="0"/>
                <a:ea typeface="Helvetica Neue Light" panose="02000403000000020004" pitchFamily="2" charset="0"/>
              </a:rPr>
              <a:t>flatten</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solidFill>
                  <a:srgbClr val="000000"/>
                </a:solidFill>
                <a:latin typeface="Helvetica Neue Light" panose="02000403000000020004" pitchFamily="2" charset="0"/>
                <a:ea typeface="Helvetica Neue Light" panose="02000403000000020004" pitchFamily="2" charset="0"/>
              </a:rPr>
              <a:t>input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=&gt;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src</a:t>
            </a:r>
            <a:r>
              <a:rPr lang="en-US" sz="1600" dirty="0" err="1">
                <a:latin typeface="Helvetica Neue Light" panose="02000403000000020004" pitchFamily="2" charset="0"/>
                <a:ea typeface="Helvetica Neue Light" panose="02000403000000020004" pitchFamily="2" charset="0"/>
              </a:rPr>
              <a:t>:vehicle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lateral</a:t>
            </a:r>
            <a:r>
              <a:rPr lang="en-US" sz="1600" dirty="0">
                <a:latin typeface="Helvetica Neue Light" panose="02000403000000020004" pitchFamily="2" charset="0"/>
                <a:ea typeface="Helvetica Neue Light" panose="02000403000000020004" pitchFamily="2" charset="0"/>
              </a:rPr>
              <a:t> </a:t>
            </a:r>
            <a:r>
              <a:rPr lang="en-US" sz="1600" dirty="0">
                <a:solidFill>
                  <a:srgbClr val="3A01DF"/>
                </a:solidFill>
                <a:latin typeface="Helvetica Neue Light" panose="02000403000000020004" pitchFamily="2" charset="0"/>
                <a:ea typeface="Helvetica Neue Light" panose="02000403000000020004" pitchFamily="2" charset="0"/>
              </a:rPr>
              <a:t>flatten</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solidFill>
                  <a:srgbClr val="000000"/>
                </a:solidFill>
                <a:latin typeface="Helvetica Neue Light" panose="02000403000000020004" pitchFamily="2" charset="0"/>
                <a:ea typeface="Helvetica Neue Light" panose="02000403000000020004" pitchFamily="2" charset="0"/>
              </a:rPr>
              <a:t>input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=&gt;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:extras</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ve</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8CC782B6-729E-EE46-B60C-5BCAB2CC21C1}"/>
              </a:ext>
            </a:extLst>
          </p:cNvPr>
          <p:cNvPicPr>
            <a:picLocks noChangeAspect="1"/>
          </p:cNvPicPr>
          <p:nvPr/>
        </p:nvPicPr>
        <p:blipFill>
          <a:blip r:embed="rId3"/>
          <a:stretch>
            <a:fillRect/>
          </a:stretch>
        </p:blipFill>
        <p:spPr>
          <a:xfrm>
            <a:off x="8043015" y="1120707"/>
            <a:ext cx="803878" cy="658302"/>
          </a:xfrm>
          <a:prstGeom prst="rect">
            <a:avLst/>
          </a:prstGeom>
        </p:spPr>
      </p:pic>
      <p:sp>
        <p:nvSpPr>
          <p:cNvPr id="8" name="TextBox 7">
            <a:extLst>
              <a:ext uri="{FF2B5EF4-FFF2-40B4-BE49-F238E27FC236}">
                <a16:creationId xmlns:a16="http://schemas.microsoft.com/office/drawing/2014/main" id="{091EF548-3110-414A-8AAC-87016A639636}"/>
              </a:ext>
            </a:extLst>
          </p:cNvPr>
          <p:cNvSpPr txBox="1"/>
          <p:nvPr/>
        </p:nvSpPr>
        <p:spPr>
          <a:xfrm>
            <a:off x="1361948" y="2998113"/>
            <a:ext cx="7235687" cy="861774"/>
          </a:xfrm>
          <a:prstGeom prst="rect">
            <a:avLst/>
          </a:prstGeom>
          <a:noFill/>
        </p:spPr>
        <p:txBody>
          <a:bodyPr wrap="square" rtlCol="0">
            <a:spAutoFit/>
          </a:bodyPr>
          <a:lstStyle/>
          <a:p>
            <a:r>
              <a:rPr lang="en-US" sz="1600" dirty="0"/>
              <a:t>"vehicle" : [ {"make": "Toyota", "model": "Camry", "year": "2017", "price": "23500", "extras":["</a:t>
            </a:r>
            <a:r>
              <a:rPr lang="en-US" sz="1600" dirty="0" err="1"/>
              <a:t>ext</a:t>
            </a:r>
            <a:r>
              <a:rPr lang="en-US" sz="1600" dirty="0"/>
              <a:t> warranty", "rust proofing", "fabric protection"]}</a:t>
            </a:r>
          </a:p>
          <a:p>
            <a:endParaRPr lang="en-US" dirty="0"/>
          </a:p>
        </p:txBody>
      </p:sp>
    </p:spTree>
    <p:extLst>
      <p:ext uri="{BB962C8B-B14F-4D97-AF65-F5344CB8AC3E}">
        <p14:creationId xmlns:p14="http://schemas.microsoft.com/office/powerpoint/2010/main" val="2923214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F1B9F667-4D40-BB49-9BB2-1753F81AA5A7}"/>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4409660" y="2952629"/>
            <a:ext cx="7633253" cy="3290404"/>
          </a:xfrm>
          <a:prstGeom prst="rect">
            <a:avLst/>
          </a:prstGeom>
        </p:spPr>
      </p:pic>
      <p:sp>
        <p:nvSpPr>
          <p:cNvPr id="15" name="Rectangle 14">
            <a:extLst>
              <a:ext uri="{FF2B5EF4-FFF2-40B4-BE49-F238E27FC236}">
                <a16:creationId xmlns:a16="http://schemas.microsoft.com/office/drawing/2014/main" id="{A99A3964-66E2-B647-AF8B-D6BB8C633290}"/>
              </a:ext>
            </a:extLst>
          </p:cNvPr>
          <p:cNvSpPr/>
          <p:nvPr/>
        </p:nvSpPr>
        <p:spPr>
          <a:xfrm>
            <a:off x="7688243" y="4877239"/>
            <a:ext cx="4152575" cy="147521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Windowing functions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xfrm>
            <a:off x="11339999" y="6524072"/>
            <a:ext cx="834067" cy="298455"/>
          </a:xfrm>
        </p:spPr>
        <p:txBody>
          <a:bodyPr/>
          <a:lstStyle/>
          <a:p>
            <a:pPr marL="0" lvl="0" indent="0" algn="ctr" rtl="0">
              <a:spcBef>
                <a:spcPts val="0"/>
              </a:spcBef>
              <a:spcAft>
                <a:spcPts val="0"/>
              </a:spcAft>
              <a:buNone/>
            </a:pPr>
            <a:fld id="{00000000-1234-1234-1234-123412341234}" type="slidenum">
              <a:rPr lang="en-US" smtClean="0"/>
              <a:t>31</a:t>
            </a:fld>
            <a:endParaRPr lang="en-US"/>
          </a:p>
        </p:txBody>
      </p:sp>
      <p:pic>
        <p:nvPicPr>
          <p:cNvPr id="9" name="Picture 8">
            <a:extLst>
              <a:ext uri="{FF2B5EF4-FFF2-40B4-BE49-F238E27FC236}">
                <a16:creationId xmlns:a16="http://schemas.microsoft.com/office/drawing/2014/main" id="{328EF1D6-CDCB-E040-AFDB-2E46B6EEA852}"/>
              </a:ext>
            </a:extLst>
          </p:cNvPr>
          <p:cNvPicPr>
            <a:picLocks noChangeAspect="1"/>
          </p:cNvPicPr>
          <p:nvPr/>
        </p:nvPicPr>
        <p:blipFill>
          <a:blip r:embed="rId5"/>
          <a:stretch>
            <a:fillRect/>
          </a:stretch>
        </p:blipFill>
        <p:spPr>
          <a:xfrm>
            <a:off x="10111821" y="1023447"/>
            <a:ext cx="1334324" cy="1779098"/>
          </a:xfrm>
          <a:prstGeom prst="rect">
            <a:avLst/>
          </a:prstGeom>
        </p:spPr>
      </p:pic>
      <p:sp>
        <p:nvSpPr>
          <p:cNvPr id="12" name="TextBox 11">
            <a:extLst>
              <a:ext uri="{FF2B5EF4-FFF2-40B4-BE49-F238E27FC236}">
                <a16:creationId xmlns:a16="http://schemas.microsoft.com/office/drawing/2014/main" id="{AA33AD54-5E79-124D-A091-2B84C94258D7}"/>
              </a:ext>
            </a:extLst>
          </p:cNvPr>
          <p:cNvSpPr txBox="1"/>
          <p:nvPr/>
        </p:nvSpPr>
        <p:spPr>
          <a:xfrm>
            <a:off x="107999" y="1416715"/>
            <a:ext cx="10003822" cy="1107996"/>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Window functions operate on groups of rows that are related (e.g. by date or location). Snowflake supports:</a:t>
            </a:r>
          </a:p>
          <a:p>
            <a:endParaRPr lang="en-US" dirty="0"/>
          </a:p>
        </p:txBody>
      </p:sp>
      <p:sp>
        <p:nvSpPr>
          <p:cNvPr id="13" name="TextBox 12">
            <a:extLst>
              <a:ext uri="{FF2B5EF4-FFF2-40B4-BE49-F238E27FC236}">
                <a16:creationId xmlns:a16="http://schemas.microsoft.com/office/drawing/2014/main" id="{04BF4C2C-0A5C-0B4F-A5EB-09019334FA56}"/>
              </a:ext>
            </a:extLst>
          </p:cNvPr>
          <p:cNvSpPr txBox="1"/>
          <p:nvPr/>
        </p:nvSpPr>
        <p:spPr>
          <a:xfrm>
            <a:off x="-41088" y="2344755"/>
            <a:ext cx="4450748" cy="2523768"/>
          </a:xfrm>
          <a:prstGeom prst="rect">
            <a:avLst/>
          </a:prstGeom>
          <a:noFill/>
        </p:spPr>
        <p:txBody>
          <a:bodyPr wrap="square" rtlCol="0">
            <a:spAutoFit/>
          </a:bodyPr>
          <a:lstStyle/>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General window functions.</a:t>
            </a:r>
          </a:p>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Window functions that calculate rank (e.g. highest, second-highest, etc.)</a:t>
            </a:r>
          </a:p>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Window functions that support cumulative window frames and sliding window frames</a:t>
            </a:r>
          </a:p>
          <a:p>
            <a:endParaRPr lang="en-US" dirty="0"/>
          </a:p>
        </p:txBody>
      </p:sp>
      <p:sp>
        <p:nvSpPr>
          <p:cNvPr id="14" name="TextBox 13">
            <a:extLst>
              <a:ext uri="{FF2B5EF4-FFF2-40B4-BE49-F238E27FC236}">
                <a16:creationId xmlns:a16="http://schemas.microsoft.com/office/drawing/2014/main" id="{EAD55F7C-A277-8841-A528-EF3B6F025E0F}"/>
              </a:ext>
            </a:extLst>
          </p:cNvPr>
          <p:cNvSpPr txBox="1"/>
          <p:nvPr/>
        </p:nvSpPr>
        <p:spPr>
          <a:xfrm>
            <a:off x="7878418" y="5058110"/>
            <a:ext cx="3962400" cy="830997"/>
          </a:xfrm>
          <a:prstGeom prst="rect">
            <a:avLst/>
          </a:prstGeom>
          <a:noFill/>
        </p:spPr>
        <p:txBody>
          <a:bodyPr wrap="square" rtlCol="0">
            <a:spAutoFit/>
          </a:bodyPr>
          <a:lstStyle/>
          <a:p>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OVER</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PARTITION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a:solidFill>
                  <a:srgbClr val="009999"/>
                </a:solidFill>
                <a:latin typeface="Helvetica Neue Light" panose="02000403000000020004" pitchFamily="2" charset="0"/>
                <a:ea typeface="Helvetica Neue Light" panose="02000403000000020004" pitchFamily="2" charset="0"/>
              </a:rPr>
              <a:t>&lt;expr1&gt;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ORDER</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a:solidFill>
                  <a:srgbClr val="009999"/>
                </a:solidFill>
                <a:latin typeface="Helvetica Neue Light" panose="02000403000000020004" pitchFamily="2" charset="0"/>
                <a:ea typeface="Helvetica Neue Light" panose="02000403000000020004" pitchFamily="2" charset="0"/>
              </a:rPr>
              <a:t>&lt;expr2&gt;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105780"/>
                </a:solidFill>
                <a:latin typeface="Helvetica Neue Light" panose="02000403000000020004" pitchFamily="2" charset="0"/>
                <a:ea typeface="Helvetica Neue Light" panose="02000403000000020004" pitchFamily="2" charset="0"/>
              </a:rPr>
              <a:t>cumulativeFrame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105780"/>
                </a:solidFill>
                <a:latin typeface="Helvetica Neue Light" panose="02000403000000020004" pitchFamily="2" charset="0"/>
                <a:ea typeface="Helvetica Neue Light" panose="02000403000000020004" pitchFamily="2" charset="0"/>
              </a:rPr>
              <a:t>slidingFrame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16" name="Picture 15">
            <a:extLst>
              <a:ext uri="{FF2B5EF4-FFF2-40B4-BE49-F238E27FC236}">
                <a16:creationId xmlns:a16="http://schemas.microsoft.com/office/drawing/2014/main" id="{74D7A87F-2BB9-064E-8857-F18CD03CB16C}"/>
              </a:ext>
            </a:extLst>
          </p:cNvPr>
          <p:cNvPicPr>
            <a:picLocks noChangeAspect="1"/>
          </p:cNvPicPr>
          <p:nvPr/>
        </p:nvPicPr>
        <p:blipFill>
          <a:blip r:embed="rId6"/>
          <a:stretch>
            <a:fillRect/>
          </a:stretch>
        </p:blipFill>
        <p:spPr>
          <a:xfrm>
            <a:off x="7380403" y="4399808"/>
            <a:ext cx="803878" cy="658302"/>
          </a:xfrm>
          <a:prstGeom prst="rect">
            <a:avLst/>
          </a:prstGeom>
        </p:spPr>
      </p:pic>
      <p:pic>
        <p:nvPicPr>
          <p:cNvPr id="3" name="Picture 2">
            <a:extLst>
              <a:ext uri="{FF2B5EF4-FFF2-40B4-BE49-F238E27FC236}">
                <a16:creationId xmlns:a16="http://schemas.microsoft.com/office/drawing/2014/main" id="{F76DD9E3-1259-384F-B70D-166EDA44445D}"/>
              </a:ext>
            </a:extLst>
          </p:cNvPr>
          <p:cNvPicPr>
            <a:picLocks noChangeAspect="1"/>
          </p:cNvPicPr>
          <p:nvPr/>
        </p:nvPicPr>
        <p:blipFill>
          <a:blip r:embed="rId7"/>
          <a:stretch>
            <a:fillRect/>
          </a:stretch>
        </p:blipFill>
        <p:spPr>
          <a:xfrm flipH="1">
            <a:off x="796686" y="4327932"/>
            <a:ext cx="2775201" cy="2775201"/>
          </a:xfrm>
          <a:prstGeom prst="rect">
            <a:avLst/>
          </a:prstGeom>
        </p:spPr>
      </p:pic>
    </p:spTree>
    <p:extLst>
      <p:ext uri="{BB962C8B-B14F-4D97-AF65-F5344CB8AC3E}">
        <p14:creationId xmlns:p14="http://schemas.microsoft.com/office/powerpoint/2010/main" val="736989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Estimating Approximate Values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37304" y="1321361"/>
            <a:ext cx="11232000" cy="4680000"/>
          </a:xfrm>
        </p:spPr>
        <p:txBody>
          <a:bodyPr/>
          <a:lstStyle/>
          <a:p>
            <a:r>
              <a:rPr lang="en-US" dirty="0"/>
              <a:t>Estimating Values</a:t>
            </a:r>
          </a:p>
          <a:p>
            <a:pPr lvl="1">
              <a:buFont typeface="Wingdings" pitchFamily="2" charset="2"/>
              <a:buChar char="Ø"/>
            </a:pPr>
            <a:r>
              <a:rPr lang="en-US" dirty="0"/>
              <a:t>Snowflake uses the Space-Saving algorithm, a space and time efficient way of estimating approximate frequent values in data sets</a:t>
            </a:r>
          </a:p>
          <a:p>
            <a:endParaRPr lang="en-US" dirty="0"/>
          </a:p>
          <a:p>
            <a:endParaRPr lang="en-US" dirty="0"/>
          </a:p>
          <a:p>
            <a:endParaRPr lang="en-US" dirty="0"/>
          </a:p>
          <a:p>
            <a:pPr lvl="1">
              <a:buFont typeface="Wingdings" pitchFamily="2" charset="2"/>
              <a:buChar char="Ø"/>
            </a:pPr>
            <a:r>
              <a:rPr lang="en-US" dirty="0"/>
              <a:t>Snowflake uses the t-Digest algorithm, a space and time efficient way of estimating approximate percentile values in data sets.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pic>
        <p:nvPicPr>
          <p:cNvPr id="5" name="Picture 4">
            <a:extLst>
              <a:ext uri="{FF2B5EF4-FFF2-40B4-BE49-F238E27FC236}">
                <a16:creationId xmlns:a16="http://schemas.microsoft.com/office/drawing/2014/main" id="{F0847CC2-A30C-ED45-A33C-255D84411678}"/>
              </a:ext>
            </a:extLst>
          </p:cNvPr>
          <p:cNvPicPr>
            <a:picLocks noChangeAspect="1"/>
          </p:cNvPicPr>
          <p:nvPr/>
        </p:nvPicPr>
        <p:blipFill>
          <a:blip r:embed="rId3"/>
          <a:stretch>
            <a:fillRect/>
          </a:stretch>
        </p:blipFill>
        <p:spPr>
          <a:xfrm>
            <a:off x="6730156" y="458143"/>
            <a:ext cx="2540000" cy="1547813"/>
          </a:xfrm>
          <a:prstGeom prst="rect">
            <a:avLst/>
          </a:prstGeom>
        </p:spPr>
      </p:pic>
      <p:pic>
        <p:nvPicPr>
          <p:cNvPr id="7" name="Picture 6">
            <a:extLst>
              <a:ext uri="{FF2B5EF4-FFF2-40B4-BE49-F238E27FC236}">
                <a16:creationId xmlns:a16="http://schemas.microsoft.com/office/drawing/2014/main" id="{195F0874-96DA-3E4B-84A7-540561D469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696" y="2650862"/>
            <a:ext cx="11432776" cy="1157780"/>
          </a:xfrm>
          <a:prstGeom prst="rect">
            <a:avLst/>
          </a:prstGeom>
        </p:spPr>
      </p:pic>
      <p:pic>
        <p:nvPicPr>
          <p:cNvPr id="9" name="Picture 8">
            <a:extLst>
              <a:ext uri="{FF2B5EF4-FFF2-40B4-BE49-F238E27FC236}">
                <a16:creationId xmlns:a16="http://schemas.microsoft.com/office/drawing/2014/main" id="{7B4729D1-7A97-BD42-BA02-CC3340FBCC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100" y="4734638"/>
            <a:ext cx="11327967" cy="1157780"/>
          </a:xfrm>
          <a:prstGeom prst="rect">
            <a:avLst/>
          </a:prstGeom>
        </p:spPr>
      </p:pic>
    </p:spTree>
    <p:extLst>
      <p:ext uri="{BB962C8B-B14F-4D97-AF65-F5344CB8AC3E}">
        <p14:creationId xmlns:p14="http://schemas.microsoft.com/office/powerpoint/2010/main" val="25165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Persisted Query Results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31652" y="1392730"/>
            <a:ext cx="10515861" cy="4680000"/>
          </a:xfrm>
        </p:spPr>
        <p:txBody>
          <a:bodyPr/>
          <a:lstStyle/>
          <a:p>
            <a:r>
              <a:rPr lang="en-US" dirty="0"/>
              <a:t>When a query is executed, the result is persisted (i.e. cached) for a period (currently 24 hours). At the end of the time period, the result is purged from the system</a:t>
            </a:r>
          </a:p>
          <a:p>
            <a:pPr lvl="1">
              <a:buFont typeface="Wingdings" pitchFamily="2" charset="2"/>
              <a:buChar char="Ø"/>
            </a:pPr>
            <a:r>
              <a:rPr lang="en-US" dirty="0"/>
              <a:t>Snowflake uses persisted query results to avoid re-generating results when nothing has changed </a:t>
            </a:r>
          </a:p>
          <a:p>
            <a:pPr lvl="1">
              <a:buFont typeface="Wingdings" pitchFamily="2" charset="2"/>
              <a:buChar char="Ø"/>
            </a:pPr>
            <a:r>
              <a:rPr lang="en-US" dirty="0"/>
              <a:t>you can perform further processing on the result of a query that you’ve already run</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pic>
        <p:nvPicPr>
          <p:cNvPr id="6" name="Picture 5">
            <a:extLst>
              <a:ext uri="{FF2B5EF4-FFF2-40B4-BE49-F238E27FC236}">
                <a16:creationId xmlns:a16="http://schemas.microsoft.com/office/drawing/2014/main" id="{B03ACA74-6005-064D-A467-DB31B4A98A5F}"/>
              </a:ext>
            </a:extLst>
          </p:cNvPr>
          <p:cNvPicPr>
            <a:picLocks noChangeAspect="1"/>
          </p:cNvPicPr>
          <p:nvPr/>
        </p:nvPicPr>
        <p:blipFill>
          <a:blip r:embed="rId3"/>
          <a:stretch>
            <a:fillRect/>
          </a:stretch>
        </p:blipFill>
        <p:spPr>
          <a:xfrm>
            <a:off x="10215342" y="1572478"/>
            <a:ext cx="2030312" cy="216025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318617FE-80C1-9546-A071-651FA9BE9735}"/>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tretch>
            <a:fillRect/>
          </a:stretch>
        </p:blipFill>
        <p:spPr>
          <a:xfrm>
            <a:off x="582450" y="3935620"/>
            <a:ext cx="5247126" cy="2764183"/>
          </a:xfrm>
          <a:prstGeom prst="rect">
            <a:avLst/>
          </a:prstGeom>
        </p:spPr>
      </p:pic>
      <p:pic>
        <p:nvPicPr>
          <p:cNvPr id="10" name="Picture 9" descr="A screenshot of a social media post&#10;&#10;Description automatically generated">
            <a:extLst>
              <a:ext uri="{FF2B5EF4-FFF2-40B4-BE49-F238E27FC236}">
                <a16:creationId xmlns:a16="http://schemas.microsoft.com/office/drawing/2014/main" id="{DDBC469D-BD13-5644-8B54-7853650EAEB0}"/>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tretch>
            <a:fillRect/>
          </a:stretch>
        </p:blipFill>
        <p:spPr>
          <a:xfrm>
            <a:off x="6853514" y="3922367"/>
            <a:ext cx="4432807" cy="2764184"/>
          </a:xfrm>
          <a:prstGeom prst="rect">
            <a:avLst/>
          </a:prstGeom>
        </p:spPr>
      </p:pic>
    </p:spTree>
    <p:extLst>
      <p:ext uri="{BB962C8B-B14F-4D97-AF65-F5344CB8AC3E}">
        <p14:creationId xmlns:p14="http://schemas.microsoft.com/office/powerpoint/2010/main" val="2924296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D9A1857-3B67-0641-845C-D03FE89E2E36}"/>
              </a:ext>
            </a:extLst>
          </p:cNvPr>
          <p:cNvSpPr/>
          <p:nvPr/>
        </p:nvSpPr>
        <p:spPr>
          <a:xfrm>
            <a:off x="3578087" y="3416320"/>
            <a:ext cx="4651514" cy="3117680"/>
          </a:xfrm>
          <a:prstGeom prst="rect">
            <a:avLst/>
          </a:prstGeom>
          <a:solidFill>
            <a:srgbClr val="00B0F0">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F5DBD5-A244-1B42-9A72-B375F954B455}"/>
              </a:ext>
            </a:extLst>
          </p:cNvPr>
          <p:cNvSpPr/>
          <p:nvPr/>
        </p:nvSpPr>
        <p:spPr>
          <a:xfrm>
            <a:off x="7412449" y="3825125"/>
            <a:ext cx="3409251" cy="2585323"/>
          </a:xfrm>
          <a:prstGeom prst="rect">
            <a:avLst/>
          </a:prstGeom>
          <a:solidFill>
            <a:srgbClr val="058A03">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EE8BF6-26EA-DD4F-9F10-AD273D6C0F9B}"/>
              </a:ext>
            </a:extLst>
          </p:cNvPr>
          <p:cNvSpPr/>
          <p:nvPr/>
        </p:nvSpPr>
        <p:spPr>
          <a:xfrm>
            <a:off x="896273" y="3763767"/>
            <a:ext cx="3409251" cy="2585323"/>
          </a:xfrm>
          <a:prstGeom prst="rect">
            <a:avLst/>
          </a:prstGeom>
          <a:solidFill>
            <a:srgbClr val="48A67E">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Query Profile to Analyze Queries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21842" y="1181203"/>
            <a:ext cx="11850888" cy="4680000"/>
          </a:xfrm>
        </p:spPr>
        <p:txBody>
          <a:bodyPr/>
          <a:lstStyle/>
          <a:p>
            <a:r>
              <a:rPr lang="en-US" dirty="0"/>
              <a:t>Query Profile</a:t>
            </a:r>
          </a:p>
          <a:p>
            <a:pPr lvl="1">
              <a:buFont typeface="Wingdings" pitchFamily="2" charset="2"/>
              <a:buChar char="Ø"/>
            </a:pPr>
            <a:r>
              <a:rPr lang="en-US" dirty="0"/>
              <a:t>QP is a powerful tool for understanding the mechanics of queries</a:t>
            </a:r>
          </a:p>
          <a:p>
            <a:pPr lvl="1">
              <a:buFont typeface="Wingdings" pitchFamily="2" charset="2"/>
              <a:buChar char="Ø"/>
            </a:pPr>
            <a:r>
              <a:rPr lang="en-US" dirty="0"/>
              <a:t>It can be used whenever you want or need to know more about the performance or behavior of a particular query </a:t>
            </a:r>
          </a:p>
          <a:p>
            <a:pPr lvl="1">
              <a:buFont typeface="Wingdings" pitchFamily="2" charset="2"/>
              <a:buChar char="Ø"/>
            </a:pPr>
            <a:r>
              <a:rPr lang="en-US" dirty="0"/>
              <a:t>It is designed to help you spot typical mistakes in SQL query expressions to identify potential performance bottlenecks and improvement opportunities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sp>
        <p:nvSpPr>
          <p:cNvPr id="5" name="TextBox 4">
            <a:extLst>
              <a:ext uri="{FF2B5EF4-FFF2-40B4-BE49-F238E27FC236}">
                <a16:creationId xmlns:a16="http://schemas.microsoft.com/office/drawing/2014/main" id="{83E1AA4B-7F83-C048-A61E-E5723C19A3D5}"/>
              </a:ext>
            </a:extLst>
          </p:cNvPr>
          <p:cNvSpPr txBox="1"/>
          <p:nvPr/>
        </p:nvSpPr>
        <p:spPr>
          <a:xfrm>
            <a:off x="1107512" y="3825125"/>
            <a:ext cx="2986775" cy="2585323"/>
          </a:xfrm>
          <a:prstGeom prst="rect">
            <a:avLst/>
          </a:prstGeom>
          <a:noFill/>
        </p:spPr>
        <p:txBody>
          <a:bodyPr wrap="square" rtlCol="0">
            <a:spAutoFit/>
          </a:bodyPr>
          <a:lstStyle/>
          <a:p>
            <a:r>
              <a:rPr lang="en-US" b="1" dirty="0"/>
              <a:t>Data Access and Generation Operators</a:t>
            </a:r>
          </a:p>
          <a:p>
            <a:endParaRPr lang="en-US" b="1" dirty="0"/>
          </a:p>
          <a:p>
            <a:pPr marL="285750" indent="-285750">
              <a:buFont typeface="Wingdings" pitchFamily="2" charset="2"/>
              <a:buChar char="Ø"/>
            </a:pPr>
            <a:r>
              <a:rPr lang="en-US" dirty="0"/>
              <a:t>Table Scan</a:t>
            </a:r>
          </a:p>
          <a:p>
            <a:pPr marL="285750" indent="-285750">
              <a:buFont typeface="Wingdings" pitchFamily="2" charset="2"/>
              <a:buChar char="Ø"/>
            </a:pPr>
            <a:r>
              <a:rPr lang="en-US" dirty="0"/>
              <a:t>Values Clause</a:t>
            </a:r>
          </a:p>
          <a:p>
            <a:pPr marL="285750" indent="-285750">
              <a:buFont typeface="Wingdings" pitchFamily="2" charset="2"/>
              <a:buChar char="Ø"/>
            </a:pPr>
            <a:r>
              <a:rPr lang="en-US" dirty="0"/>
              <a:t>Generator</a:t>
            </a:r>
          </a:p>
          <a:p>
            <a:pPr marL="285750" indent="-285750">
              <a:buFont typeface="Wingdings" pitchFamily="2" charset="2"/>
              <a:buChar char="Ø"/>
            </a:pPr>
            <a:r>
              <a:rPr lang="en-US" dirty="0"/>
              <a:t>External Scan</a:t>
            </a:r>
          </a:p>
          <a:p>
            <a:pPr marL="285750" indent="-285750">
              <a:buFont typeface="Wingdings" pitchFamily="2" charset="2"/>
              <a:buChar char="Ø"/>
            </a:pPr>
            <a:r>
              <a:rPr lang="en-US" dirty="0"/>
              <a:t>Internal Object</a:t>
            </a:r>
          </a:p>
          <a:p>
            <a:endParaRPr lang="en-US" dirty="0"/>
          </a:p>
        </p:txBody>
      </p:sp>
      <p:sp>
        <p:nvSpPr>
          <p:cNvPr id="6" name="TextBox 5">
            <a:extLst>
              <a:ext uri="{FF2B5EF4-FFF2-40B4-BE49-F238E27FC236}">
                <a16:creationId xmlns:a16="http://schemas.microsoft.com/office/drawing/2014/main" id="{00572EBE-FFEA-AA4E-99C3-F0E407A94528}"/>
              </a:ext>
            </a:extLst>
          </p:cNvPr>
          <p:cNvSpPr txBox="1"/>
          <p:nvPr/>
        </p:nvSpPr>
        <p:spPr>
          <a:xfrm>
            <a:off x="4643618" y="3441680"/>
            <a:ext cx="3849757" cy="3416320"/>
          </a:xfrm>
          <a:prstGeom prst="rect">
            <a:avLst/>
          </a:prstGeom>
          <a:noFill/>
        </p:spPr>
        <p:txBody>
          <a:bodyPr wrap="square" rtlCol="0">
            <a:spAutoFit/>
          </a:bodyPr>
          <a:lstStyle/>
          <a:p>
            <a:r>
              <a:rPr lang="en-US" b="1" dirty="0"/>
              <a:t>Data Processing Operators</a:t>
            </a:r>
          </a:p>
          <a:p>
            <a:endParaRPr lang="en-US" b="1" dirty="0"/>
          </a:p>
          <a:p>
            <a:pPr marL="285750" indent="-285750">
              <a:buFont typeface="Wingdings" pitchFamily="2" charset="2"/>
              <a:buChar char="Ø"/>
            </a:pPr>
            <a:r>
              <a:rPr lang="en-US" dirty="0"/>
              <a:t>Filter</a:t>
            </a:r>
          </a:p>
          <a:p>
            <a:pPr marL="285750" indent="-285750">
              <a:buFont typeface="Wingdings" pitchFamily="2" charset="2"/>
              <a:buChar char="Ø"/>
            </a:pPr>
            <a:r>
              <a:rPr lang="en-US" dirty="0"/>
              <a:t>Join</a:t>
            </a:r>
          </a:p>
          <a:p>
            <a:pPr marL="285750" indent="-285750">
              <a:buFont typeface="Wingdings" pitchFamily="2" charset="2"/>
              <a:buChar char="Ø"/>
            </a:pPr>
            <a:r>
              <a:rPr lang="en-US" dirty="0"/>
              <a:t>Aggregate</a:t>
            </a:r>
          </a:p>
          <a:p>
            <a:pPr marL="285750" indent="-285750">
              <a:buFont typeface="Wingdings" pitchFamily="2" charset="2"/>
              <a:buChar char="Ø"/>
            </a:pPr>
            <a:r>
              <a:rPr lang="en-US" dirty="0"/>
              <a:t>Grouping Sets</a:t>
            </a:r>
          </a:p>
          <a:p>
            <a:pPr marL="285750" indent="-285750">
              <a:buFont typeface="Wingdings" pitchFamily="2" charset="2"/>
              <a:buChar char="Ø"/>
            </a:pPr>
            <a:r>
              <a:rPr lang="en-US" dirty="0"/>
              <a:t>Window Function</a:t>
            </a:r>
          </a:p>
          <a:p>
            <a:pPr marL="285750" indent="-285750">
              <a:buFont typeface="Wingdings" pitchFamily="2" charset="2"/>
              <a:buChar char="Ø"/>
            </a:pPr>
            <a:r>
              <a:rPr lang="en-US" dirty="0"/>
              <a:t>Sort / Sort with Limit</a:t>
            </a:r>
          </a:p>
          <a:p>
            <a:pPr marL="285750" indent="-285750">
              <a:buFont typeface="Wingdings" pitchFamily="2" charset="2"/>
              <a:buChar char="Ø"/>
            </a:pPr>
            <a:r>
              <a:rPr lang="en-US" dirty="0"/>
              <a:t>Flatten</a:t>
            </a:r>
          </a:p>
          <a:p>
            <a:pPr marL="285750" indent="-285750">
              <a:buFont typeface="Wingdings" pitchFamily="2" charset="2"/>
              <a:buChar char="Ø"/>
            </a:pPr>
            <a:r>
              <a:rPr lang="en-US" dirty="0"/>
              <a:t>Join Filter</a:t>
            </a:r>
          </a:p>
          <a:p>
            <a:pPr marL="285750" indent="-285750">
              <a:buFont typeface="Wingdings" pitchFamily="2" charset="2"/>
              <a:buChar char="Ø"/>
            </a:pPr>
            <a:r>
              <a:rPr lang="en-US" dirty="0"/>
              <a:t>Union All</a:t>
            </a:r>
          </a:p>
          <a:p>
            <a:endParaRPr lang="en-US" dirty="0"/>
          </a:p>
        </p:txBody>
      </p:sp>
      <p:sp>
        <p:nvSpPr>
          <p:cNvPr id="7" name="Rectangle 6">
            <a:extLst>
              <a:ext uri="{FF2B5EF4-FFF2-40B4-BE49-F238E27FC236}">
                <a16:creationId xmlns:a16="http://schemas.microsoft.com/office/drawing/2014/main" id="{B9C2E1AF-820A-CB4E-8C9B-66BA94F1577B}"/>
              </a:ext>
            </a:extLst>
          </p:cNvPr>
          <p:cNvSpPr/>
          <p:nvPr/>
        </p:nvSpPr>
        <p:spPr>
          <a:xfrm>
            <a:off x="8371321" y="3963624"/>
            <a:ext cx="1847622" cy="2308324"/>
          </a:xfrm>
          <a:prstGeom prst="rect">
            <a:avLst/>
          </a:prstGeom>
        </p:spPr>
        <p:txBody>
          <a:bodyPr wrap="none">
            <a:spAutoFit/>
          </a:bodyPr>
          <a:lstStyle/>
          <a:p>
            <a:r>
              <a:rPr lang="en-US" b="1" dirty="0"/>
              <a:t>DML Operators</a:t>
            </a:r>
          </a:p>
          <a:p>
            <a:endParaRPr lang="en-US" dirty="0"/>
          </a:p>
          <a:p>
            <a:pPr marL="285750" indent="-285750">
              <a:buFont typeface="Wingdings" pitchFamily="2" charset="2"/>
              <a:buChar char="Ø"/>
            </a:pPr>
            <a:r>
              <a:rPr lang="en-US" dirty="0"/>
              <a:t>Insert</a:t>
            </a:r>
          </a:p>
          <a:p>
            <a:pPr marL="285750" indent="-285750">
              <a:buFont typeface="Wingdings" pitchFamily="2" charset="2"/>
              <a:buChar char="Ø"/>
            </a:pPr>
            <a:r>
              <a:rPr lang="en-US" dirty="0"/>
              <a:t>Delete</a:t>
            </a:r>
          </a:p>
          <a:p>
            <a:pPr marL="285750" indent="-285750">
              <a:buFont typeface="Wingdings" pitchFamily="2" charset="2"/>
              <a:buChar char="Ø"/>
            </a:pPr>
            <a:r>
              <a:rPr lang="en-US" dirty="0"/>
              <a:t>Update</a:t>
            </a:r>
          </a:p>
          <a:p>
            <a:pPr marL="285750" indent="-285750">
              <a:buFont typeface="Wingdings" pitchFamily="2" charset="2"/>
              <a:buChar char="Ø"/>
            </a:pPr>
            <a:r>
              <a:rPr lang="en-US" dirty="0"/>
              <a:t>Merge</a:t>
            </a:r>
          </a:p>
          <a:p>
            <a:pPr marL="285750" indent="-285750">
              <a:buFont typeface="Wingdings" pitchFamily="2" charset="2"/>
              <a:buChar char="Ø"/>
            </a:pPr>
            <a:r>
              <a:rPr lang="en-US" dirty="0"/>
              <a:t>Unload</a:t>
            </a:r>
          </a:p>
          <a:p>
            <a:pPr marL="285750" indent="-285750">
              <a:buFont typeface="Wingdings" pitchFamily="2" charset="2"/>
              <a:buChar char="Ø"/>
            </a:pPr>
            <a:endParaRPr lang="en-US" dirty="0"/>
          </a:p>
        </p:txBody>
      </p:sp>
      <p:pic>
        <p:nvPicPr>
          <p:cNvPr id="11" name="Picture 10">
            <a:extLst>
              <a:ext uri="{FF2B5EF4-FFF2-40B4-BE49-F238E27FC236}">
                <a16:creationId xmlns:a16="http://schemas.microsoft.com/office/drawing/2014/main" id="{A3913716-AFDE-CD4F-ADDF-6AA17AD829D6}"/>
              </a:ext>
            </a:extLst>
          </p:cNvPr>
          <p:cNvPicPr>
            <a:picLocks noChangeAspect="1"/>
          </p:cNvPicPr>
          <p:nvPr/>
        </p:nvPicPr>
        <p:blipFill>
          <a:blip r:embed="rId3"/>
          <a:stretch>
            <a:fillRect/>
          </a:stretch>
        </p:blipFill>
        <p:spPr>
          <a:xfrm rot="20894806">
            <a:off x="6627589" y="366830"/>
            <a:ext cx="1680547" cy="1225399"/>
          </a:xfrm>
          <a:prstGeom prst="rect">
            <a:avLst/>
          </a:prstGeom>
        </p:spPr>
      </p:pic>
    </p:spTree>
    <p:extLst>
      <p:ext uri="{BB962C8B-B14F-4D97-AF65-F5344CB8AC3E}">
        <p14:creationId xmlns:p14="http://schemas.microsoft.com/office/powerpoint/2010/main" val="1835040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Query Profile</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35</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p:txBody>
          <a:bodyPr/>
          <a:lstStyle/>
          <a:p>
            <a:r>
              <a:rPr lang="en-US" dirty="0"/>
              <a:t>Powerful tool for understanding the mechanics of queries </a:t>
            </a:r>
          </a:p>
          <a:p>
            <a:pPr lvl="1">
              <a:buFont typeface="Wingdings" pitchFamily="2" charset="2"/>
              <a:buChar char="Ø"/>
            </a:pPr>
            <a:r>
              <a:rPr lang="en-US" dirty="0"/>
              <a:t>Identify potential performance bottlenecks</a:t>
            </a:r>
          </a:p>
          <a:p>
            <a:r>
              <a:rPr lang="en-US" dirty="0"/>
              <a:t>Available through the web interface</a:t>
            </a:r>
          </a:p>
          <a:p>
            <a:r>
              <a:rPr lang="en-US" dirty="0"/>
              <a:t>Provides a graphical representation of the main components of processing plan for the query</a:t>
            </a:r>
          </a:p>
          <a:p>
            <a:pPr lvl="1">
              <a:buFont typeface="Wingdings" pitchFamily="2" charset="2"/>
              <a:buChar char="Ø"/>
            </a:pPr>
            <a:r>
              <a:rPr lang="en-US" dirty="0"/>
              <a:t>Provides statistics and details of the overall query</a:t>
            </a:r>
          </a:p>
        </p:txBody>
      </p:sp>
      <p:pic>
        <p:nvPicPr>
          <p:cNvPr id="5" name="Picture 4">
            <a:extLst>
              <a:ext uri="{FF2B5EF4-FFF2-40B4-BE49-F238E27FC236}">
                <a16:creationId xmlns:a16="http://schemas.microsoft.com/office/drawing/2014/main" id="{C44A623A-D9A3-234F-9F0A-5606CE5E29E1}"/>
              </a:ext>
            </a:extLst>
          </p:cNvPr>
          <p:cNvPicPr>
            <a:picLocks noChangeAspect="1"/>
          </p:cNvPicPr>
          <p:nvPr/>
        </p:nvPicPr>
        <p:blipFill>
          <a:blip r:embed="rId3"/>
          <a:stretch>
            <a:fillRect/>
          </a:stretch>
        </p:blipFill>
        <p:spPr>
          <a:xfrm>
            <a:off x="8408601" y="3810048"/>
            <a:ext cx="2218210" cy="2949990"/>
          </a:xfrm>
          <a:prstGeom prst="rect">
            <a:avLst/>
          </a:prstGeom>
        </p:spPr>
      </p:pic>
      <p:pic>
        <p:nvPicPr>
          <p:cNvPr id="6" name="Picture 5">
            <a:extLst>
              <a:ext uri="{FF2B5EF4-FFF2-40B4-BE49-F238E27FC236}">
                <a16:creationId xmlns:a16="http://schemas.microsoft.com/office/drawing/2014/main" id="{8ABC8E6A-30EA-364D-86FC-90EA857A3194}"/>
              </a:ext>
            </a:extLst>
          </p:cNvPr>
          <p:cNvPicPr>
            <a:picLocks noChangeAspect="1"/>
          </p:cNvPicPr>
          <p:nvPr/>
        </p:nvPicPr>
        <p:blipFill>
          <a:blip r:embed="rId4"/>
          <a:stretch>
            <a:fillRect/>
          </a:stretch>
        </p:blipFill>
        <p:spPr>
          <a:xfrm>
            <a:off x="2244810" y="4330772"/>
            <a:ext cx="5329881" cy="1861228"/>
          </a:xfrm>
          <a:prstGeom prst="rect">
            <a:avLst/>
          </a:prstGeom>
        </p:spPr>
      </p:pic>
    </p:spTree>
    <p:extLst>
      <p:ext uri="{BB962C8B-B14F-4D97-AF65-F5344CB8AC3E}">
        <p14:creationId xmlns:p14="http://schemas.microsoft.com/office/powerpoint/2010/main" val="1581538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EA86F-ECE2-D34E-A6E0-EDA6A3420BC5}"/>
              </a:ext>
            </a:extLst>
          </p:cNvPr>
          <p:cNvSpPr>
            <a:spLocks noGrp="1"/>
          </p:cNvSpPr>
          <p:nvPr>
            <p:ph type="title"/>
          </p:nvPr>
        </p:nvSpPr>
        <p:spPr/>
        <p:txBody>
          <a:bodyPr/>
          <a:lstStyle/>
          <a:p>
            <a:r>
              <a:rPr lang="en-US" dirty="0"/>
              <a:t>Query Profile</a:t>
            </a:r>
          </a:p>
        </p:txBody>
      </p:sp>
      <p:sp>
        <p:nvSpPr>
          <p:cNvPr id="4" name="Slide Number Placeholder 3">
            <a:extLst>
              <a:ext uri="{FF2B5EF4-FFF2-40B4-BE49-F238E27FC236}">
                <a16:creationId xmlns:a16="http://schemas.microsoft.com/office/drawing/2014/main" id="{2687B686-A78D-F24A-BEF7-01CA51C7559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pic>
        <p:nvPicPr>
          <p:cNvPr id="15" name="Picture 14">
            <a:extLst>
              <a:ext uri="{FF2B5EF4-FFF2-40B4-BE49-F238E27FC236}">
                <a16:creationId xmlns:a16="http://schemas.microsoft.com/office/drawing/2014/main" id="{23C8A246-CEB2-FE4B-941F-6690DF93DBA2}"/>
              </a:ext>
            </a:extLst>
          </p:cNvPr>
          <p:cNvPicPr>
            <a:picLocks noChangeAspect="1"/>
          </p:cNvPicPr>
          <p:nvPr/>
        </p:nvPicPr>
        <p:blipFill>
          <a:blip r:embed="rId3"/>
          <a:stretch>
            <a:fillRect/>
          </a:stretch>
        </p:blipFill>
        <p:spPr>
          <a:xfrm>
            <a:off x="1033597" y="1353485"/>
            <a:ext cx="10124806" cy="5062403"/>
          </a:xfrm>
          <a:prstGeom prst="rect">
            <a:avLst/>
          </a:prstGeom>
        </p:spPr>
      </p:pic>
    </p:spTree>
    <p:extLst>
      <p:ext uri="{BB962C8B-B14F-4D97-AF65-F5344CB8AC3E}">
        <p14:creationId xmlns:p14="http://schemas.microsoft.com/office/powerpoint/2010/main" val="2029684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Estimating with </a:t>
            </a:r>
            <a:r>
              <a:rPr lang="en-US" dirty="0" err="1"/>
              <a:t>HyperLogLog</a:t>
            </a:r>
            <a:r>
              <a:rPr lang="en-US" dirty="0"/>
              <a:t> (HLL)</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166063" y="1379478"/>
            <a:ext cx="11590969" cy="4680000"/>
          </a:xfrm>
        </p:spPr>
        <p:txBody>
          <a:bodyPr/>
          <a:lstStyle/>
          <a:p>
            <a:r>
              <a:rPr lang="en-US" dirty="0" err="1"/>
              <a:t>HyperLogLog</a:t>
            </a:r>
            <a:r>
              <a:rPr lang="en-US" dirty="0"/>
              <a:t> is used to estimate the approximate number of distinct values in a data set</a:t>
            </a:r>
          </a:p>
          <a:p>
            <a:pPr lvl="1">
              <a:buFont typeface="Wingdings" pitchFamily="2" charset="2"/>
              <a:buChar char="Ø"/>
            </a:pPr>
            <a:r>
              <a:rPr lang="en-US" dirty="0"/>
              <a:t>HLL can be used in place of </a:t>
            </a:r>
            <a:r>
              <a:rPr lang="en-US" dirty="0">
                <a:hlinkClick r:id="rId3"/>
              </a:rPr>
              <a:t>COUNT(DISTINCT …)</a:t>
            </a:r>
            <a:r>
              <a:rPr lang="en-US" dirty="0"/>
              <a:t> in situations where estimating cardinality is acceptable</a:t>
            </a:r>
          </a:p>
          <a:p>
            <a:pPr marL="546100" lvl="1" indent="0">
              <a:buNone/>
            </a:pPr>
            <a:endParaRPr lang="en-US" dirty="0"/>
          </a:p>
          <a:p>
            <a:pPr lvl="1">
              <a:buFont typeface="Wingdings" pitchFamily="2" charset="2"/>
              <a:buChar char="v"/>
            </a:pPr>
            <a:r>
              <a:rPr lang="en-US" b="1" dirty="0"/>
              <a:t>HLL </a:t>
            </a:r>
            <a:r>
              <a:rPr lang="en-US" sz="2000" dirty="0"/>
              <a:t>Returns an approximate distinct cardinality of the input</a:t>
            </a:r>
            <a:endParaRPr lang="en-US" dirty="0"/>
          </a:p>
          <a:p>
            <a:pPr lvl="1">
              <a:buFont typeface="Wingdings" pitchFamily="2" charset="2"/>
              <a:buChar char="v"/>
            </a:pPr>
            <a:r>
              <a:rPr lang="en-US" b="1" dirty="0"/>
              <a:t>HLL_ACCUMULATE </a:t>
            </a:r>
            <a:r>
              <a:rPr lang="en-US" sz="2000" dirty="0"/>
              <a:t>Skips the final estimation step and returns the HLL state at the end of an aggregation.</a:t>
            </a:r>
          </a:p>
          <a:p>
            <a:pPr lvl="1">
              <a:buFont typeface="Wingdings" pitchFamily="2" charset="2"/>
              <a:buChar char="v"/>
            </a:pPr>
            <a:r>
              <a:rPr lang="en-US" b="1" dirty="0"/>
              <a:t>HLL_COMBINE</a:t>
            </a:r>
            <a:r>
              <a:rPr lang="en-US" dirty="0"/>
              <a:t> </a:t>
            </a:r>
            <a:r>
              <a:rPr lang="en-US" sz="2000" dirty="0"/>
              <a:t>Combines (i.e. merges) input states into a single output state</a:t>
            </a:r>
          </a:p>
          <a:p>
            <a:pPr lvl="1">
              <a:buFont typeface="Wingdings" pitchFamily="2" charset="2"/>
              <a:buChar char="v"/>
            </a:pPr>
            <a:r>
              <a:rPr lang="en-US" b="1" dirty="0"/>
              <a:t>HLL_ESTIMATE</a:t>
            </a:r>
            <a:r>
              <a:rPr lang="en-US" dirty="0"/>
              <a:t> </a:t>
            </a:r>
            <a:r>
              <a:rPr lang="en-US" sz="2000" dirty="0"/>
              <a:t>Computes a cardinality estimate of a HLL state produced by HLL_ACCUMULATE and HLL_COMBINE</a:t>
            </a:r>
            <a:endParaRPr lang="en-US" dirty="0"/>
          </a:p>
          <a:p>
            <a:pPr lvl="1">
              <a:buFont typeface="Wingdings" pitchFamily="2" charset="2"/>
              <a:buChar char="v"/>
            </a:pPr>
            <a:r>
              <a:rPr lang="en-US" b="1" dirty="0"/>
              <a:t>HLL_EXPORT</a:t>
            </a:r>
            <a:r>
              <a:rPr lang="en-US" dirty="0"/>
              <a:t> </a:t>
            </a:r>
            <a:r>
              <a:rPr lang="en-US" sz="2000" dirty="0"/>
              <a:t>Converts HLL states from BINARY format to an OBJECT (which can then be printed and exported as JSON).</a:t>
            </a:r>
          </a:p>
          <a:p>
            <a:pPr lvl="1">
              <a:buFont typeface="Wingdings" pitchFamily="2" charset="2"/>
              <a:buChar char="v"/>
            </a:pPr>
            <a:r>
              <a:rPr lang="en-US" b="1" dirty="0"/>
              <a:t>HLL_IMPORT</a:t>
            </a:r>
            <a:r>
              <a:rPr lang="en-US" dirty="0"/>
              <a:t> </a:t>
            </a:r>
            <a:r>
              <a:rPr lang="en-US" sz="2000" dirty="0"/>
              <a:t>Converts HLL states from OBJECT format to BINARY format</a:t>
            </a:r>
            <a:endParaRPr lang="en-US" dirty="0"/>
          </a:p>
          <a:p>
            <a:pPr lvl="1">
              <a:buFont typeface="Wingdings" pitchFamily="2" charset="2"/>
              <a:buChar char="Ø"/>
            </a:pPr>
            <a:endParaRPr lang="en-US" dirty="0"/>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37</a:t>
            </a:fld>
            <a:endParaRPr lang="en-US"/>
          </a:p>
        </p:txBody>
      </p:sp>
    </p:spTree>
    <p:extLst>
      <p:ext uri="{BB962C8B-B14F-4D97-AF65-F5344CB8AC3E}">
        <p14:creationId xmlns:p14="http://schemas.microsoft.com/office/powerpoint/2010/main" val="1327762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Query Processing Layer</a:t>
            </a:r>
            <a:endParaRPr lang="en-US" dirty="0"/>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92468" y="1385162"/>
            <a:ext cx="8507403" cy="5015638"/>
          </a:xfrm>
        </p:spPr>
        <p:txBody>
          <a:bodyPr/>
          <a:lstStyle/>
          <a:p>
            <a:pPr>
              <a:buFont typeface="Arial" panose="020B0604020202020204" pitchFamily="34" charset="0"/>
              <a:buChar char="•"/>
            </a:pPr>
            <a:r>
              <a:rPr lang="en-US" sz="2200" dirty="0"/>
              <a:t>This layer contains virtual warehouses where all the queries are run on each respective virtual warehouse</a:t>
            </a:r>
          </a:p>
          <a:p>
            <a:pPr lvl="1">
              <a:buFont typeface="Wingdings" pitchFamily="2" charset="2"/>
              <a:buChar char="Ø"/>
            </a:pPr>
            <a:r>
              <a:rPr lang="en-US" sz="2000" dirty="0"/>
              <a:t>Allows for a scalable compute capacity</a:t>
            </a:r>
          </a:p>
          <a:p>
            <a:pPr lvl="1">
              <a:buFont typeface="Wingdings" pitchFamily="2" charset="2"/>
              <a:buChar char="Ø"/>
            </a:pPr>
            <a:r>
              <a:rPr lang="en-US" sz="2000" dirty="0"/>
              <a:t>Each Virtual warehouse gets data from the storage layer and has it cached to the compute resources</a:t>
            </a:r>
          </a:p>
          <a:p>
            <a:pPr>
              <a:buFont typeface="Arial" panose="020B0604020202020204" pitchFamily="34" charset="0"/>
              <a:buChar char="•"/>
            </a:pPr>
            <a:r>
              <a:rPr lang="en-US" sz="2200" dirty="0"/>
              <a:t>Multiple VW operate simultaneously to maintain ACID and follow multiple parallel processing</a:t>
            </a:r>
          </a:p>
          <a:p>
            <a:pPr lvl="1">
              <a:buFont typeface="Wingdings" pitchFamily="2" charset="2"/>
              <a:buChar char="Ø"/>
            </a:pPr>
            <a:r>
              <a:rPr lang="en-US" sz="2000" dirty="0"/>
              <a:t>ACID (Atomic, Consistent, Isolated and Durable) that ensure a database management system (DBMS) will make changes to data in a reliable</a:t>
            </a:r>
          </a:p>
          <a:p>
            <a:pPr>
              <a:buFont typeface="Arial" panose="020B0604020202020204" pitchFamily="34" charset="0"/>
              <a:buChar char="•"/>
            </a:pPr>
            <a:r>
              <a:rPr lang="en-US" sz="2200" dirty="0"/>
              <a:t>VW can auto-suspend, auto-resume, and have auto-scaling that can be built in </a:t>
            </a:r>
          </a:p>
          <a:p>
            <a:pPr marL="76200" indent="0">
              <a:buNone/>
            </a:pPr>
            <a:endParaRPr lang="en-US" sz="2200" dirty="0"/>
          </a:p>
          <a:p>
            <a:endParaRPr lang="en-US" dirty="0"/>
          </a:p>
          <a:p>
            <a:pPr marL="76200" indent="0">
              <a:buNone/>
            </a:pPr>
            <a:endParaRPr lang="en-US" dirty="0"/>
          </a:p>
        </p:txBody>
      </p:sp>
      <p:pic>
        <p:nvPicPr>
          <p:cNvPr id="5" name="Picture 4" descr="A picture containing yellow&#10;&#10;Description automatically generated">
            <a:extLst>
              <a:ext uri="{FF2B5EF4-FFF2-40B4-BE49-F238E27FC236}">
                <a16:creationId xmlns:a16="http://schemas.microsoft.com/office/drawing/2014/main" id="{C1F6BB2F-652B-D149-A732-13C50AFDF562}"/>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2943960"/>
            <a:ext cx="2905832" cy="741164"/>
          </a:xfrm>
          <a:prstGeom prst="rect">
            <a:avLst/>
          </a:prstGeom>
        </p:spPr>
      </p:pic>
    </p:spTree>
    <p:extLst>
      <p:ext uri="{BB962C8B-B14F-4D97-AF65-F5344CB8AC3E}">
        <p14:creationId xmlns:p14="http://schemas.microsoft.com/office/powerpoint/2010/main" val="2447226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Cloud Services Layer</a:t>
            </a:r>
            <a:endParaRPr lang="en-US" dirty="0"/>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181257" y="1518362"/>
            <a:ext cx="8507403" cy="5015638"/>
          </a:xfrm>
        </p:spPr>
        <p:txBody>
          <a:bodyPr/>
          <a:lstStyle/>
          <a:p>
            <a:pPr>
              <a:buFont typeface="Arial" panose="020B0604020202020204" pitchFamily="34" charset="0"/>
              <a:buChar char="•"/>
            </a:pPr>
            <a:r>
              <a:rPr lang="en-US" sz="2200" dirty="0"/>
              <a:t>This layer is the cerebrum of Snowflake where it maintains, optimizes, transacts on data, as well as provides security, and metadata management</a:t>
            </a:r>
          </a:p>
          <a:p>
            <a:pPr>
              <a:buFont typeface="Arial" panose="020B0604020202020204" pitchFamily="34" charset="0"/>
              <a:buChar char="•"/>
            </a:pPr>
            <a:r>
              <a:rPr lang="en-US" sz="2200" dirty="0"/>
              <a:t>Enables SQL client interface for DDL and DML like operations on data</a:t>
            </a:r>
          </a:p>
          <a:p>
            <a:pPr>
              <a:buFont typeface="Arial" panose="020B0604020202020204" pitchFamily="34" charset="0"/>
              <a:buChar char="•"/>
            </a:pPr>
            <a:r>
              <a:rPr lang="en-US" sz="2200" dirty="0"/>
              <a:t>VW can auto-suspend, auto-resume, and have auto-scaling that can be built in </a:t>
            </a:r>
          </a:p>
          <a:p>
            <a:pPr marL="76200" indent="0">
              <a:buNone/>
            </a:pPr>
            <a:endParaRPr lang="en-US" sz="2200" dirty="0"/>
          </a:p>
          <a:p>
            <a:endParaRPr lang="en-US" dirty="0"/>
          </a:p>
          <a:p>
            <a:pPr marL="76200" indent="0">
              <a:buNone/>
            </a:pPr>
            <a:endParaRPr lang="en-US" dirty="0"/>
          </a:p>
        </p:txBody>
      </p:sp>
      <p:pic>
        <p:nvPicPr>
          <p:cNvPr id="6" name="Picture 5" descr="A screenshot of a cell phone&#10;&#10;Description automatically generated">
            <a:extLst>
              <a:ext uri="{FF2B5EF4-FFF2-40B4-BE49-F238E27FC236}">
                <a16:creationId xmlns:a16="http://schemas.microsoft.com/office/drawing/2014/main" id="{2E326FCC-FC7D-FA4C-A188-59A40446A58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2182761"/>
            <a:ext cx="2905832" cy="741164"/>
          </a:xfrm>
          <a:prstGeom prst="rect">
            <a:avLst/>
          </a:prstGeom>
        </p:spPr>
      </p:pic>
    </p:spTree>
    <p:extLst>
      <p:ext uri="{BB962C8B-B14F-4D97-AF65-F5344CB8AC3E}">
        <p14:creationId xmlns:p14="http://schemas.microsoft.com/office/powerpoint/2010/main" val="3082685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Understanding Micro-partitions vs Static 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p:txBody>
          <a:bodyPr/>
          <a:lstStyle/>
          <a:p>
            <a:pPr marL="76200" indent="0">
              <a:buNone/>
            </a:pPr>
            <a:r>
              <a:rPr lang="en-US" b="1" dirty="0"/>
              <a:t>Static partitioning </a:t>
            </a:r>
            <a:r>
              <a:rPr lang="en-US" dirty="0"/>
              <a:t>- is used when the values for partition columns are known when loading data</a:t>
            </a:r>
          </a:p>
          <a:p>
            <a:r>
              <a:rPr lang="en-US" dirty="0"/>
              <a:t>Benefits</a:t>
            </a:r>
          </a:p>
          <a:p>
            <a:pPr lvl="1">
              <a:buFont typeface="Wingdings" pitchFamily="2" charset="2"/>
              <a:buChar char="Ø"/>
            </a:pPr>
            <a:r>
              <a:rPr lang="en-US" dirty="0"/>
              <a:t>Works with data that is already known </a:t>
            </a:r>
          </a:p>
          <a:p>
            <a:pPr lvl="1">
              <a:buFont typeface="Wingdings" pitchFamily="2" charset="2"/>
              <a:buChar char="Ø"/>
            </a:pPr>
            <a:r>
              <a:rPr lang="en-US" dirty="0"/>
              <a:t>Achieves acceptable performance and enables better scaling</a:t>
            </a:r>
          </a:p>
          <a:p>
            <a:pPr marL="546100" lvl="1" indent="0">
              <a:buNone/>
            </a:pPr>
            <a:endParaRPr lang="en-US" dirty="0"/>
          </a:p>
          <a:p>
            <a:r>
              <a:rPr lang="en-US" dirty="0"/>
              <a:t>Limitations</a:t>
            </a:r>
          </a:p>
          <a:p>
            <a:pPr lvl="1">
              <a:buFont typeface="Wingdings" pitchFamily="2" charset="2"/>
              <a:buChar char="Ø"/>
            </a:pPr>
            <a:r>
              <a:rPr lang="en-US" dirty="0"/>
              <a:t>High maintenance cost to make changes</a:t>
            </a:r>
          </a:p>
          <a:p>
            <a:pPr lvl="1">
              <a:buFont typeface="Wingdings" pitchFamily="2" charset="2"/>
              <a:buChar char="Ø"/>
            </a:pPr>
            <a:r>
              <a:rPr lang="en-US" dirty="0"/>
              <a:t>Data skew if partitions are not set up well</a:t>
            </a:r>
          </a:p>
          <a:p>
            <a:pPr lvl="1">
              <a:buFont typeface="Wingdings" pitchFamily="2" charset="2"/>
              <a:buChar char="Ø"/>
            </a:pPr>
            <a:r>
              <a:rPr lang="en-US" dirty="0"/>
              <a:t>Disproportionately-sized partitions happen</a:t>
            </a:r>
          </a:p>
        </p:txBody>
      </p:sp>
      <p:pic>
        <p:nvPicPr>
          <p:cNvPr id="5" name="Picture 4">
            <a:extLst>
              <a:ext uri="{FF2B5EF4-FFF2-40B4-BE49-F238E27FC236}">
                <a16:creationId xmlns:a16="http://schemas.microsoft.com/office/drawing/2014/main" id="{58FF3FE5-7D7D-6040-B6B0-1840D0F22070}"/>
              </a:ext>
            </a:extLst>
          </p:cNvPr>
          <p:cNvPicPr>
            <a:picLocks noChangeAspect="1"/>
          </p:cNvPicPr>
          <p:nvPr/>
        </p:nvPicPr>
        <p:blipFill>
          <a:blip r:embed="rId3"/>
          <a:stretch>
            <a:fillRect/>
          </a:stretch>
        </p:blipFill>
        <p:spPr>
          <a:xfrm rot="10577547">
            <a:off x="4386216" y="3594879"/>
            <a:ext cx="1059041" cy="821883"/>
          </a:xfrm>
          <a:prstGeom prst="rect">
            <a:avLst/>
          </a:prstGeom>
        </p:spPr>
      </p:pic>
      <p:pic>
        <p:nvPicPr>
          <p:cNvPr id="6" name="Picture 5">
            <a:extLst>
              <a:ext uri="{FF2B5EF4-FFF2-40B4-BE49-F238E27FC236}">
                <a16:creationId xmlns:a16="http://schemas.microsoft.com/office/drawing/2014/main" id="{62AB9A97-A10E-3046-A74F-1AADD72DF860}"/>
              </a:ext>
            </a:extLst>
          </p:cNvPr>
          <p:cNvPicPr>
            <a:picLocks noChangeAspect="1"/>
          </p:cNvPicPr>
          <p:nvPr/>
        </p:nvPicPr>
        <p:blipFill>
          <a:blip r:embed="rId4"/>
          <a:stretch>
            <a:fillRect/>
          </a:stretch>
        </p:blipFill>
        <p:spPr>
          <a:xfrm>
            <a:off x="6964577" y="5256971"/>
            <a:ext cx="2445337" cy="1214979"/>
          </a:xfrm>
          <a:prstGeom prst="rect">
            <a:avLst/>
          </a:prstGeom>
        </p:spPr>
      </p:pic>
    </p:spTree>
    <p:extLst>
      <p:ext uri="{BB962C8B-B14F-4D97-AF65-F5344CB8AC3E}">
        <p14:creationId xmlns:p14="http://schemas.microsoft.com/office/powerpoint/2010/main" val="3926547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Understanding Micro-partitions vs Static 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828000" y="1512000"/>
            <a:ext cx="11017636" cy="3253964"/>
          </a:xfrm>
        </p:spPr>
        <p:txBody>
          <a:bodyPr/>
          <a:lstStyle/>
          <a:p>
            <a:pPr marL="76200" indent="0">
              <a:buNone/>
            </a:pPr>
            <a:r>
              <a:rPr lang="en-US" b="1" dirty="0"/>
              <a:t>Micro partitioning </a:t>
            </a:r>
            <a:r>
              <a:rPr lang="en-US" dirty="0"/>
              <a:t>– same value as static partitioning but removes the limitations</a:t>
            </a:r>
          </a:p>
          <a:p>
            <a:pPr lvl="1">
              <a:buFont typeface="Wingdings" pitchFamily="2" charset="2"/>
              <a:buChar char="Ø"/>
            </a:pPr>
            <a:r>
              <a:rPr lang="en-US" dirty="0"/>
              <a:t>All data is Snowflake</a:t>
            </a:r>
            <a:r>
              <a:rPr lang="en-US" sz="2400" b="1" dirty="0"/>
              <a:t> </a:t>
            </a:r>
            <a:r>
              <a:rPr lang="en-US" sz="2400" b="1" dirty="0">
                <a:solidFill>
                  <a:schemeClr val="accent6">
                    <a:lumMod val="75000"/>
                  </a:schemeClr>
                </a:solidFill>
              </a:rPr>
              <a:t>automatically</a:t>
            </a:r>
            <a:r>
              <a:rPr lang="en-US" sz="2400" b="1" dirty="0"/>
              <a:t> </a:t>
            </a:r>
            <a:r>
              <a:rPr lang="en-US" dirty="0"/>
              <a:t>divided into micro-partitions</a:t>
            </a:r>
          </a:p>
          <a:p>
            <a:pPr lvl="1">
              <a:buFont typeface="Wingdings" pitchFamily="2" charset="2"/>
              <a:buChar char="Ø"/>
            </a:pPr>
            <a:r>
              <a:rPr lang="en-US" dirty="0"/>
              <a:t>Each micro-partition contains 50 MB – 500 MB of uncompressed data</a:t>
            </a:r>
          </a:p>
          <a:p>
            <a:pPr marL="1028700" lvl="2" indent="0">
              <a:buNone/>
            </a:pPr>
            <a:r>
              <a:rPr lang="en-US" dirty="0"/>
              <a:t>(size is actually smaller since data is always stored compressed)</a:t>
            </a:r>
          </a:p>
          <a:p>
            <a:pPr lvl="1">
              <a:buFont typeface="Wingdings" pitchFamily="2" charset="2"/>
              <a:buChar char="Ø"/>
            </a:pPr>
            <a:r>
              <a:rPr lang="en-US" dirty="0"/>
              <a:t>Groups of rows are mapped to individual micro-partitions and organized in columnar fashion</a:t>
            </a:r>
          </a:p>
          <a:p>
            <a:pPr lvl="1">
              <a:buFont typeface="Wingdings" pitchFamily="2" charset="2"/>
              <a:buChar char="Ø"/>
            </a:pPr>
            <a:r>
              <a:rPr lang="en-US" dirty="0"/>
              <a:t>Allows for extreme granular pruning of large tables (millions of micro-partitions) </a:t>
            </a:r>
          </a:p>
          <a:p>
            <a:pPr lvl="1">
              <a:buFont typeface="Wingdings" pitchFamily="2" charset="2"/>
              <a:buChar char="Ø"/>
            </a:pPr>
            <a:endParaRPr lang="en-US" dirty="0"/>
          </a:p>
          <a:p>
            <a:pPr lvl="1">
              <a:buFont typeface="Wingdings" pitchFamily="2" charset="2"/>
              <a:buChar char="Ø"/>
            </a:pPr>
            <a:endParaRPr lang="en-US" dirty="0"/>
          </a:p>
        </p:txBody>
      </p:sp>
      <p:sp>
        <p:nvSpPr>
          <p:cNvPr id="3" name="TextBox 2">
            <a:extLst>
              <a:ext uri="{FF2B5EF4-FFF2-40B4-BE49-F238E27FC236}">
                <a16:creationId xmlns:a16="http://schemas.microsoft.com/office/drawing/2014/main" id="{F169051F-B335-EC40-8CCD-F61E71072577}"/>
              </a:ext>
            </a:extLst>
          </p:cNvPr>
          <p:cNvSpPr txBox="1"/>
          <p:nvPr/>
        </p:nvSpPr>
        <p:spPr>
          <a:xfrm>
            <a:off x="952497" y="4396632"/>
            <a:ext cx="3546764" cy="738664"/>
          </a:xfrm>
          <a:prstGeom prst="rect">
            <a:avLst/>
          </a:prstGeom>
          <a:noFill/>
        </p:spPr>
        <p:txBody>
          <a:bodyPr wrap="square" rtlCol="0">
            <a:spAutoFit/>
          </a:bodyPr>
          <a:lstStyle/>
          <a:p>
            <a:r>
              <a:rPr lang="en-US" sz="2400" dirty="0"/>
              <a:t>Benefits</a:t>
            </a:r>
          </a:p>
          <a:p>
            <a:pPr lvl="1"/>
            <a:r>
              <a:rPr lang="en-US" dirty="0"/>
              <a:t> </a:t>
            </a:r>
          </a:p>
        </p:txBody>
      </p:sp>
      <p:sp>
        <p:nvSpPr>
          <p:cNvPr id="5" name="Rounded Rectangle 4">
            <a:extLst>
              <a:ext uri="{FF2B5EF4-FFF2-40B4-BE49-F238E27FC236}">
                <a16:creationId xmlns:a16="http://schemas.microsoft.com/office/drawing/2014/main" id="{D6E7F6CE-986E-6641-8EA3-C7F458151217}"/>
              </a:ext>
            </a:extLst>
          </p:cNvPr>
          <p:cNvSpPr/>
          <p:nvPr/>
        </p:nvSpPr>
        <p:spPr>
          <a:xfrm>
            <a:off x="1843523" y="4998150"/>
            <a:ext cx="1648700" cy="720805"/>
          </a:xfrm>
          <a:prstGeom prst="roundRect">
            <a:avLst/>
          </a:prstGeom>
          <a:solidFill>
            <a:srgbClr val="548235">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Automatic</a:t>
            </a:r>
          </a:p>
        </p:txBody>
      </p:sp>
      <p:sp>
        <p:nvSpPr>
          <p:cNvPr id="7" name="Rounded Rectangle 6">
            <a:extLst>
              <a:ext uri="{FF2B5EF4-FFF2-40B4-BE49-F238E27FC236}">
                <a16:creationId xmlns:a16="http://schemas.microsoft.com/office/drawing/2014/main" id="{861396DA-A9C3-4040-9D38-7EA9D932FDF9}"/>
              </a:ext>
            </a:extLst>
          </p:cNvPr>
          <p:cNvSpPr/>
          <p:nvPr/>
        </p:nvSpPr>
        <p:spPr>
          <a:xfrm>
            <a:off x="3226391" y="5387838"/>
            <a:ext cx="1842653" cy="929835"/>
          </a:xfrm>
          <a:prstGeom prst="roundRect">
            <a:avLst/>
          </a:prstGeom>
          <a:solidFill>
            <a:srgbClr val="92D05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Micro-partitions</a:t>
            </a:r>
          </a:p>
          <a:p>
            <a:pPr algn="ctr"/>
            <a:r>
              <a:rPr lang="en-US" dirty="0"/>
              <a:t>Size is tiny</a:t>
            </a:r>
          </a:p>
        </p:txBody>
      </p:sp>
      <p:sp>
        <p:nvSpPr>
          <p:cNvPr id="8" name="Rounded Rectangle 7">
            <a:extLst>
              <a:ext uri="{FF2B5EF4-FFF2-40B4-BE49-F238E27FC236}">
                <a16:creationId xmlns:a16="http://schemas.microsoft.com/office/drawing/2014/main" id="{5D6D7AF7-9CE2-DF46-B276-E5209EB96F29}"/>
              </a:ext>
            </a:extLst>
          </p:cNvPr>
          <p:cNvSpPr/>
          <p:nvPr/>
        </p:nvSpPr>
        <p:spPr>
          <a:xfrm>
            <a:off x="4596255" y="4736862"/>
            <a:ext cx="1790700" cy="929835"/>
          </a:xfrm>
          <a:prstGeom prst="roundRect">
            <a:avLst/>
          </a:prstGeom>
          <a:solidFill>
            <a:srgbClr val="48A67E">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Columnar Storage</a:t>
            </a:r>
          </a:p>
        </p:txBody>
      </p:sp>
      <p:sp>
        <p:nvSpPr>
          <p:cNvPr id="10" name="Rounded Rectangle 9">
            <a:extLst>
              <a:ext uri="{FF2B5EF4-FFF2-40B4-BE49-F238E27FC236}">
                <a16:creationId xmlns:a16="http://schemas.microsoft.com/office/drawing/2014/main" id="{9DE802DB-80F5-0840-ACC3-CF196F7B8FC4}"/>
              </a:ext>
            </a:extLst>
          </p:cNvPr>
          <p:cNvSpPr/>
          <p:nvPr/>
        </p:nvSpPr>
        <p:spPr>
          <a:xfrm>
            <a:off x="5977134" y="5413390"/>
            <a:ext cx="1842653" cy="738664"/>
          </a:xfrm>
          <a:prstGeom prst="roundRect">
            <a:avLst/>
          </a:prstGeom>
          <a:solidFill>
            <a:srgbClr val="00B0F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Overlapping  Storage</a:t>
            </a:r>
          </a:p>
        </p:txBody>
      </p:sp>
      <p:sp>
        <p:nvSpPr>
          <p:cNvPr id="11" name="Rounded Rectangle 10">
            <a:extLst>
              <a:ext uri="{FF2B5EF4-FFF2-40B4-BE49-F238E27FC236}">
                <a16:creationId xmlns:a16="http://schemas.microsoft.com/office/drawing/2014/main" id="{7E7570DE-AE52-6F4A-9066-D6FBDE0E5F62}"/>
              </a:ext>
            </a:extLst>
          </p:cNvPr>
          <p:cNvSpPr/>
          <p:nvPr/>
        </p:nvSpPr>
        <p:spPr>
          <a:xfrm>
            <a:off x="7544884" y="4879738"/>
            <a:ext cx="1790701" cy="738663"/>
          </a:xfrm>
          <a:prstGeom prst="roundRect">
            <a:avLst/>
          </a:prstGeom>
          <a:solidFill>
            <a:srgbClr val="0070C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Efficient Scanning</a:t>
            </a:r>
          </a:p>
        </p:txBody>
      </p:sp>
      <p:sp>
        <p:nvSpPr>
          <p:cNvPr id="12" name="Rounded Rectangle 11">
            <a:extLst>
              <a:ext uri="{FF2B5EF4-FFF2-40B4-BE49-F238E27FC236}">
                <a16:creationId xmlns:a16="http://schemas.microsoft.com/office/drawing/2014/main" id="{CBD6EC6B-5792-6249-86A9-A466FEE154F0}"/>
              </a:ext>
            </a:extLst>
          </p:cNvPr>
          <p:cNvSpPr/>
          <p:nvPr/>
        </p:nvSpPr>
        <p:spPr>
          <a:xfrm>
            <a:off x="9125997" y="5408204"/>
            <a:ext cx="1128283" cy="717461"/>
          </a:xfrm>
          <a:prstGeom prst="roundRect">
            <a:avLst/>
          </a:prstGeom>
          <a:solidFill>
            <a:srgbClr val="00206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DML</a:t>
            </a:r>
          </a:p>
        </p:txBody>
      </p:sp>
    </p:spTree>
    <p:extLst>
      <p:ext uri="{BB962C8B-B14F-4D97-AF65-F5344CB8AC3E}">
        <p14:creationId xmlns:p14="http://schemas.microsoft.com/office/powerpoint/2010/main" val="2945034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26950-8BF2-1541-A331-35775917C85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477" b="89720" l="9787" r="89787">
                        <a14:foregroundMark x1="56596" y1="11215" x2="56596" y2="11215"/>
                        <a14:foregroundMark x1="55745" y1="7477" x2="52340" y2="9346"/>
                        <a14:foregroundMark x1="58298" y1="56075" x2="54894" y2="53271"/>
                      </a14:backgroundRemoval>
                    </a14:imgEffect>
                  </a14:imgLayer>
                </a14:imgProps>
              </a:ext>
            </a:extLst>
          </a:blip>
          <a:stretch>
            <a:fillRect/>
          </a:stretch>
        </p:blipFill>
        <p:spPr>
          <a:xfrm flipH="1">
            <a:off x="-88385" y="5197695"/>
            <a:ext cx="1512121" cy="1358900"/>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Query Pruning</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a:xfrm>
            <a:off x="11340000" y="6599097"/>
            <a:ext cx="834067" cy="298455"/>
          </a:xfrm>
        </p:spPr>
        <p:txBody>
          <a:bodyPr/>
          <a:lstStyle/>
          <a:p>
            <a:pPr marL="0" lvl="0" indent="0" algn="ctr" rtl="0">
              <a:spcBef>
                <a:spcPts val="0"/>
              </a:spcBef>
              <a:spcAft>
                <a:spcPts val="0"/>
              </a:spcAft>
              <a:buNone/>
            </a:pPr>
            <a:fld id="{00000000-1234-1234-1234-123412341234}" type="slidenum">
              <a:rPr lang="en-US" smtClean="0"/>
              <a:t>8</a:t>
            </a:fld>
            <a:endParaRPr lang="en-US" dirty="0"/>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747838" y="1386868"/>
            <a:ext cx="10512000" cy="4680000"/>
          </a:xfrm>
        </p:spPr>
        <p:txBody>
          <a:bodyPr/>
          <a:lstStyle/>
          <a:p>
            <a:r>
              <a:rPr lang="en-US" dirty="0"/>
              <a:t>Snowflake enables precise pruning of columns in micro-partitions at query run-time, including columns containing semi-structured data</a:t>
            </a:r>
          </a:p>
        </p:txBody>
      </p:sp>
      <p:sp>
        <p:nvSpPr>
          <p:cNvPr id="6" name="Up-Down Arrow 5">
            <a:extLst>
              <a:ext uri="{FF2B5EF4-FFF2-40B4-BE49-F238E27FC236}">
                <a16:creationId xmlns:a16="http://schemas.microsoft.com/office/drawing/2014/main" id="{0E3388D1-4515-AB4B-81C7-195CE2994400}"/>
              </a:ext>
            </a:extLst>
          </p:cNvPr>
          <p:cNvSpPr/>
          <p:nvPr/>
        </p:nvSpPr>
        <p:spPr>
          <a:xfrm>
            <a:off x="1212214" y="3126390"/>
            <a:ext cx="207818" cy="306087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5AD76B1-1BBD-8241-9D86-B4356A999D7E}"/>
              </a:ext>
            </a:extLst>
          </p:cNvPr>
          <p:cNvSpPr txBox="1"/>
          <p:nvPr/>
        </p:nvSpPr>
        <p:spPr>
          <a:xfrm>
            <a:off x="1845928" y="2875656"/>
            <a:ext cx="9518072" cy="369332"/>
          </a:xfrm>
          <a:prstGeom prst="rect">
            <a:avLst/>
          </a:prstGeom>
          <a:noFill/>
        </p:spPr>
        <p:txBody>
          <a:bodyPr wrap="square" rtlCol="0">
            <a:spAutoFit/>
          </a:bodyPr>
          <a:lstStyle/>
          <a:p>
            <a:r>
              <a:rPr lang="en-US" dirty="0"/>
              <a:t>Date 	Hour 	Action	    Action_Category         Feature	     Feature2	Feature3</a:t>
            </a:r>
          </a:p>
        </p:txBody>
      </p:sp>
      <p:sp>
        <p:nvSpPr>
          <p:cNvPr id="8" name="TextBox 7">
            <a:extLst>
              <a:ext uri="{FF2B5EF4-FFF2-40B4-BE49-F238E27FC236}">
                <a16:creationId xmlns:a16="http://schemas.microsoft.com/office/drawing/2014/main" id="{BA8E3326-3E98-FC45-A080-2EEDCE2DFFDE}"/>
              </a:ext>
            </a:extLst>
          </p:cNvPr>
          <p:cNvSpPr txBox="1"/>
          <p:nvPr/>
        </p:nvSpPr>
        <p:spPr>
          <a:xfrm>
            <a:off x="79574" y="3498952"/>
            <a:ext cx="1050927" cy="923330"/>
          </a:xfrm>
          <a:prstGeom prst="rect">
            <a:avLst/>
          </a:prstGeom>
          <a:noFill/>
        </p:spPr>
        <p:txBody>
          <a:bodyPr wrap="square" rtlCol="0">
            <a:spAutoFit/>
          </a:bodyPr>
          <a:lstStyle/>
          <a:p>
            <a:pPr algn="ctr"/>
            <a:r>
              <a:rPr lang="en-US" dirty="0"/>
              <a:t>1 year's worth of data</a:t>
            </a:r>
          </a:p>
        </p:txBody>
      </p:sp>
      <p:sp>
        <p:nvSpPr>
          <p:cNvPr id="10" name="TextBox 9">
            <a:extLst>
              <a:ext uri="{FF2B5EF4-FFF2-40B4-BE49-F238E27FC236}">
                <a16:creationId xmlns:a16="http://schemas.microsoft.com/office/drawing/2014/main" id="{2B76207B-04FF-FF44-AC89-AF55B3DCC09F}"/>
              </a:ext>
            </a:extLst>
          </p:cNvPr>
          <p:cNvSpPr txBox="1"/>
          <p:nvPr/>
        </p:nvSpPr>
        <p:spPr>
          <a:xfrm>
            <a:off x="1350764" y="3244988"/>
            <a:ext cx="1219254" cy="3108543"/>
          </a:xfrm>
          <a:prstGeom prst="rect">
            <a:avLst/>
          </a:prstGeom>
          <a:noFill/>
        </p:spPr>
        <p:txBody>
          <a:bodyPr wrap="square" rtlCol="0">
            <a:spAutoFit/>
          </a:bodyPr>
          <a:lstStyle/>
          <a:p>
            <a:pPr algn="r"/>
            <a:r>
              <a:rPr lang="en-US" sz="1400" dirty="0"/>
              <a:t>1/1/2019</a:t>
            </a:r>
          </a:p>
          <a:p>
            <a:pPr algn="r"/>
            <a:r>
              <a:rPr lang="en-US" sz="1400" dirty="0"/>
              <a:t>1/2/2019</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7/14/2019</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12/31/2019</a:t>
            </a:r>
          </a:p>
          <a:p>
            <a:endParaRPr lang="en-US" sz="1400" dirty="0"/>
          </a:p>
        </p:txBody>
      </p:sp>
      <p:sp>
        <p:nvSpPr>
          <p:cNvPr id="11" name="TextBox 10">
            <a:extLst>
              <a:ext uri="{FF2B5EF4-FFF2-40B4-BE49-F238E27FC236}">
                <a16:creationId xmlns:a16="http://schemas.microsoft.com/office/drawing/2014/main" id="{0A14B92F-34BE-E145-8FB7-66B5803F7E22}"/>
              </a:ext>
            </a:extLst>
          </p:cNvPr>
          <p:cNvSpPr txBox="1"/>
          <p:nvPr/>
        </p:nvSpPr>
        <p:spPr>
          <a:xfrm>
            <a:off x="2247737" y="3225028"/>
            <a:ext cx="1219254" cy="3108543"/>
          </a:xfrm>
          <a:prstGeom prst="rect">
            <a:avLst/>
          </a:prstGeom>
          <a:noFill/>
        </p:spPr>
        <p:txBody>
          <a:bodyPr wrap="square" rtlCol="0">
            <a:spAutoFit/>
          </a:bodyPr>
          <a:lstStyle/>
          <a:p>
            <a:pPr algn="r"/>
            <a:r>
              <a:rPr lang="en-US" sz="1400" dirty="0"/>
              <a:t>1pm</a:t>
            </a:r>
          </a:p>
          <a:p>
            <a:pPr algn="r"/>
            <a:r>
              <a:rPr lang="en-US" sz="1400" dirty="0"/>
              <a:t>12am</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4pm</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3am</a:t>
            </a:r>
          </a:p>
          <a:p>
            <a:endParaRPr lang="en-US" sz="1400" dirty="0"/>
          </a:p>
        </p:txBody>
      </p:sp>
      <p:sp>
        <p:nvSpPr>
          <p:cNvPr id="12" name="TextBox 11">
            <a:extLst>
              <a:ext uri="{FF2B5EF4-FFF2-40B4-BE49-F238E27FC236}">
                <a16:creationId xmlns:a16="http://schemas.microsoft.com/office/drawing/2014/main" id="{017BADD4-D7E5-2B4B-BF49-D80696C6DBD2}"/>
              </a:ext>
            </a:extLst>
          </p:cNvPr>
          <p:cNvSpPr txBox="1"/>
          <p:nvPr/>
        </p:nvSpPr>
        <p:spPr>
          <a:xfrm>
            <a:off x="3253106" y="3225028"/>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3" name="TextBox 12">
            <a:extLst>
              <a:ext uri="{FF2B5EF4-FFF2-40B4-BE49-F238E27FC236}">
                <a16:creationId xmlns:a16="http://schemas.microsoft.com/office/drawing/2014/main" id="{FB86DFB9-E3EF-5846-8BAF-0D9174829DAE}"/>
              </a:ext>
            </a:extLst>
          </p:cNvPr>
          <p:cNvSpPr txBox="1"/>
          <p:nvPr/>
        </p:nvSpPr>
        <p:spPr>
          <a:xfrm>
            <a:off x="4784584" y="3236161"/>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4" name="TextBox 13">
            <a:extLst>
              <a:ext uri="{FF2B5EF4-FFF2-40B4-BE49-F238E27FC236}">
                <a16:creationId xmlns:a16="http://schemas.microsoft.com/office/drawing/2014/main" id="{2A370076-CFF4-2B43-9C5A-77CB10A805D3}"/>
              </a:ext>
            </a:extLst>
          </p:cNvPr>
          <p:cNvSpPr txBox="1"/>
          <p:nvPr/>
        </p:nvSpPr>
        <p:spPr>
          <a:xfrm>
            <a:off x="6686926" y="3261506"/>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5" name="TextBox 14">
            <a:extLst>
              <a:ext uri="{FF2B5EF4-FFF2-40B4-BE49-F238E27FC236}">
                <a16:creationId xmlns:a16="http://schemas.microsoft.com/office/drawing/2014/main" id="{680CDA20-AC18-4C41-8C27-4BFA3412A04E}"/>
              </a:ext>
            </a:extLst>
          </p:cNvPr>
          <p:cNvSpPr txBox="1"/>
          <p:nvPr/>
        </p:nvSpPr>
        <p:spPr>
          <a:xfrm>
            <a:off x="8156701" y="3225028"/>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6" name="TextBox 15">
            <a:extLst>
              <a:ext uri="{FF2B5EF4-FFF2-40B4-BE49-F238E27FC236}">
                <a16:creationId xmlns:a16="http://schemas.microsoft.com/office/drawing/2014/main" id="{6E8D7745-A94A-1041-8B77-35A3276E50F8}"/>
              </a:ext>
            </a:extLst>
          </p:cNvPr>
          <p:cNvSpPr txBox="1"/>
          <p:nvPr/>
        </p:nvSpPr>
        <p:spPr>
          <a:xfrm>
            <a:off x="9784256" y="3194297"/>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7" name="Rectangle 16">
            <a:extLst>
              <a:ext uri="{FF2B5EF4-FFF2-40B4-BE49-F238E27FC236}">
                <a16:creationId xmlns:a16="http://schemas.microsoft.com/office/drawing/2014/main" id="{7B2A60A1-B999-2F45-B517-F13014CAA018}"/>
              </a:ext>
            </a:extLst>
          </p:cNvPr>
          <p:cNvSpPr/>
          <p:nvPr/>
        </p:nvSpPr>
        <p:spPr>
          <a:xfrm>
            <a:off x="2691403" y="2715485"/>
            <a:ext cx="886428" cy="347177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767D559-68F6-6840-8E8E-7688993741A2}"/>
              </a:ext>
            </a:extLst>
          </p:cNvPr>
          <p:cNvSpPr/>
          <p:nvPr/>
        </p:nvSpPr>
        <p:spPr>
          <a:xfrm>
            <a:off x="1475453" y="3498952"/>
            <a:ext cx="9888548" cy="22791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9296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Data Clustering of Micro-Partitions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54858" y="1661523"/>
            <a:ext cx="4608087" cy="4446327"/>
          </a:xfrm>
        </p:spPr>
        <p:txBody>
          <a:bodyPr/>
          <a:lstStyle/>
          <a:p>
            <a:pPr>
              <a:buFont typeface="Arial" panose="020B0604020202020204" pitchFamily="34" charset="0"/>
              <a:buChar char="•"/>
            </a:pPr>
            <a:r>
              <a:rPr lang="en-US" b="1" dirty="0">
                <a:solidFill>
                  <a:schemeClr val="accent5">
                    <a:lumMod val="75000"/>
                  </a:schemeClr>
                </a:solidFill>
              </a:rPr>
              <a:t>Clustering </a:t>
            </a:r>
            <a:r>
              <a:rPr lang="en-US" dirty="0"/>
              <a:t>is a key factor in queries for unsorted tables which impacts query performance, particularly on very large tables</a:t>
            </a:r>
          </a:p>
          <a:p>
            <a:pPr>
              <a:buFont typeface="Arial" panose="020B0604020202020204" pitchFamily="34" charset="0"/>
              <a:buChar char="•"/>
            </a:pPr>
            <a:r>
              <a:rPr lang="en-US" dirty="0"/>
              <a:t>While </a:t>
            </a:r>
            <a:r>
              <a:rPr lang="en-US" b="1" dirty="0">
                <a:solidFill>
                  <a:srgbClr val="00B050"/>
                </a:solidFill>
              </a:rPr>
              <a:t>Micro-Partitions</a:t>
            </a:r>
            <a:r>
              <a:rPr lang="en-US" dirty="0"/>
              <a:t> data is stored in tables which is sorted/ordered along natural dimensions </a:t>
            </a:r>
          </a:p>
          <a:p>
            <a:pPr lvl="1">
              <a:buFont typeface="Wingdings" pitchFamily="2" charset="2"/>
              <a:buChar char="Ø"/>
            </a:pPr>
            <a:r>
              <a:rPr lang="en-US" dirty="0"/>
              <a:t>e.g. date and/or geographic regions</a:t>
            </a:r>
          </a:p>
          <a:p>
            <a:pPr>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D61F9C50-841E-D34C-9396-F2289B116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945" y="1661523"/>
            <a:ext cx="7131012" cy="3794695"/>
          </a:xfrm>
          <a:prstGeom prst="rect">
            <a:avLst/>
          </a:prstGeom>
        </p:spPr>
      </p:pic>
    </p:spTree>
    <p:extLst>
      <p:ext uri="{BB962C8B-B14F-4D97-AF65-F5344CB8AC3E}">
        <p14:creationId xmlns:p14="http://schemas.microsoft.com/office/powerpoint/2010/main" val="3428748930"/>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11830</TotalTime>
  <Words>6779</Words>
  <Application>Microsoft Macintosh PowerPoint</Application>
  <PresentationFormat>Widescreen</PresentationFormat>
  <Paragraphs>737</Paragraphs>
  <Slides>37</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Helvetica Neue</vt:lpstr>
      <vt:lpstr>Helvetica Neue Light</vt:lpstr>
      <vt:lpstr>Wingdings</vt:lpstr>
      <vt:lpstr>DI Template</vt:lpstr>
      <vt:lpstr>PowerPoint Presentation</vt:lpstr>
      <vt:lpstr>Snowflake Data Warehouse Review</vt:lpstr>
      <vt:lpstr>Efficient data storage in Snowflake Database Storage Layer</vt:lpstr>
      <vt:lpstr>Efficient data storage in Snowflake Query Processing Layer</vt:lpstr>
      <vt:lpstr>Efficient data storage in Snowflake Cloud Services Layer</vt:lpstr>
      <vt:lpstr>Understanding Micro-partitions vs Static partitions</vt:lpstr>
      <vt:lpstr>Understanding Micro-partitions vs Static partitions</vt:lpstr>
      <vt:lpstr>Query Pruning</vt:lpstr>
      <vt:lpstr>Data Clustering of Micro-Partitions</vt:lpstr>
      <vt:lpstr>Data Clustering of Micro-Partitions</vt:lpstr>
      <vt:lpstr>Data Clustering of Micro-Partitions</vt:lpstr>
      <vt:lpstr>Clustering Keys</vt:lpstr>
      <vt:lpstr>Benefits of Clustering Keys</vt:lpstr>
      <vt:lpstr>Clustering Strategies</vt:lpstr>
      <vt:lpstr>Break &amp; Lab 5 </vt:lpstr>
      <vt:lpstr>Working with Temp tables and Transient tables</vt:lpstr>
      <vt:lpstr>Working with Temp tables and Transient tables</vt:lpstr>
      <vt:lpstr>Non-Materialized Views vs Materialized Views </vt:lpstr>
      <vt:lpstr>Advantages of Views</vt:lpstr>
      <vt:lpstr>Table Design Considerations</vt:lpstr>
      <vt:lpstr>Table Design Considerations continued</vt:lpstr>
      <vt:lpstr>PowerPoint Presentation</vt:lpstr>
      <vt:lpstr>PowerPoint Presentation</vt:lpstr>
      <vt:lpstr>PowerPoint Presentation</vt:lpstr>
      <vt:lpstr>PowerPoint Presentation</vt:lpstr>
      <vt:lpstr>Subqueries</vt:lpstr>
      <vt:lpstr>Subqueries – Where can they be used</vt:lpstr>
      <vt:lpstr>Common Table Expressions (CTE)s</vt:lpstr>
      <vt:lpstr>Hierarchal Data - Recursive CTE example</vt:lpstr>
      <vt:lpstr>More Advanced querying</vt:lpstr>
      <vt:lpstr>Windowing functions</vt:lpstr>
      <vt:lpstr>Estimating Approximate Values</vt:lpstr>
      <vt:lpstr>Persisted Query Results</vt:lpstr>
      <vt:lpstr>Query Profile to Analyze Queries</vt:lpstr>
      <vt:lpstr>Query Profile</vt:lpstr>
      <vt:lpstr>Query Profile</vt:lpstr>
      <vt:lpstr>Estimating with HyperLogLog (HLL)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Nakayama, Kerry</cp:lastModifiedBy>
  <cp:revision>134</cp:revision>
  <cp:lastPrinted>2020-06-03T15:24:31Z</cp:lastPrinted>
  <dcterms:created xsi:type="dcterms:W3CDTF">2020-05-21T23:33:39Z</dcterms:created>
  <dcterms:modified xsi:type="dcterms:W3CDTF">2020-06-16T22:32:32Z</dcterms:modified>
</cp:coreProperties>
</file>